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notesMasterIdLst>
    <p:notesMasterId r:id="rId98"/>
  </p:notesMasterIdLst>
  <p:handoutMasterIdLst>
    <p:handoutMasterId r:id="rId99"/>
  </p:handoutMasterIdLst>
  <p:sldIdLst>
    <p:sldId id="349" r:id="rId5"/>
    <p:sldId id="331" r:id="rId6"/>
    <p:sldId id="383" r:id="rId7"/>
    <p:sldId id="353" r:id="rId8"/>
    <p:sldId id="384" r:id="rId9"/>
    <p:sldId id="332" r:id="rId10"/>
    <p:sldId id="376" r:id="rId11"/>
    <p:sldId id="377" r:id="rId12"/>
    <p:sldId id="378" r:id="rId13"/>
    <p:sldId id="382" r:id="rId14"/>
    <p:sldId id="379" r:id="rId15"/>
    <p:sldId id="381" r:id="rId16"/>
    <p:sldId id="385" r:id="rId17"/>
    <p:sldId id="386" r:id="rId18"/>
    <p:sldId id="387" r:id="rId19"/>
    <p:sldId id="388" r:id="rId20"/>
    <p:sldId id="380" r:id="rId21"/>
    <p:sldId id="375" r:id="rId22"/>
    <p:sldId id="395" r:id="rId23"/>
    <p:sldId id="337" r:id="rId24"/>
    <p:sldId id="396" r:id="rId25"/>
    <p:sldId id="397" r:id="rId26"/>
    <p:sldId id="398" r:id="rId27"/>
    <p:sldId id="399" r:id="rId28"/>
    <p:sldId id="400" r:id="rId29"/>
    <p:sldId id="341" r:id="rId30"/>
    <p:sldId id="307" r:id="rId31"/>
    <p:sldId id="401" r:id="rId32"/>
    <p:sldId id="308" r:id="rId33"/>
    <p:sldId id="338" r:id="rId34"/>
    <p:sldId id="340" r:id="rId35"/>
    <p:sldId id="339" r:id="rId36"/>
    <p:sldId id="309" r:id="rId37"/>
    <p:sldId id="342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402" r:id="rId49"/>
    <p:sldId id="403" r:id="rId50"/>
    <p:sldId id="404" r:id="rId51"/>
    <p:sldId id="409" r:id="rId52"/>
    <p:sldId id="405" r:id="rId53"/>
    <p:sldId id="406" r:id="rId54"/>
    <p:sldId id="407" r:id="rId55"/>
    <p:sldId id="408" r:id="rId56"/>
    <p:sldId id="333" r:id="rId57"/>
    <p:sldId id="352" r:id="rId58"/>
    <p:sldId id="410" r:id="rId59"/>
    <p:sldId id="334" r:id="rId60"/>
    <p:sldId id="335" r:id="rId61"/>
    <p:sldId id="336" r:id="rId62"/>
    <p:sldId id="357" r:id="rId63"/>
    <p:sldId id="358" r:id="rId64"/>
    <p:sldId id="359" r:id="rId65"/>
    <p:sldId id="311" r:id="rId66"/>
    <p:sldId id="312" r:id="rId67"/>
    <p:sldId id="313" r:id="rId68"/>
    <p:sldId id="316" r:id="rId69"/>
    <p:sldId id="411" r:id="rId70"/>
    <p:sldId id="412" r:id="rId71"/>
    <p:sldId id="343" r:id="rId72"/>
    <p:sldId id="344" r:id="rId73"/>
    <p:sldId id="345" r:id="rId74"/>
    <p:sldId id="346" r:id="rId75"/>
    <p:sldId id="413" r:id="rId76"/>
    <p:sldId id="414" r:id="rId77"/>
    <p:sldId id="415" r:id="rId78"/>
    <p:sldId id="416" r:id="rId79"/>
    <p:sldId id="417" r:id="rId80"/>
    <p:sldId id="418" r:id="rId81"/>
    <p:sldId id="419" r:id="rId82"/>
    <p:sldId id="420" r:id="rId83"/>
    <p:sldId id="421" r:id="rId84"/>
    <p:sldId id="360" r:id="rId85"/>
    <p:sldId id="347" r:id="rId86"/>
    <p:sldId id="422" r:id="rId87"/>
    <p:sldId id="423" r:id="rId88"/>
    <p:sldId id="424" r:id="rId89"/>
    <p:sldId id="425" r:id="rId90"/>
    <p:sldId id="426" r:id="rId91"/>
    <p:sldId id="427" r:id="rId92"/>
    <p:sldId id="428" r:id="rId93"/>
    <p:sldId id="429" r:id="rId94"/>
    <p:sldId id="430" r:id="rId95"/>
    <p:sldId id="431" r:id="rId96"/>
    <p:sldId id="348" r:id="rId97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362F"/>
    <a:srgbClr val="FFFFFF"/>
    <a:srgbClr val="008A3E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0" autoAdjust="0"/>
    <p:restoredTop sz="82854" autoAdjust="0"/>
  </p:normalViewPr>
  <p:slideViewPr>
    <p:cSldViewPr>
      <p:cViewPr varScale="1">
        <p:scale>
          <a:sx n="89" d="100"/>
          <a:sy n="89" d="100"/>
        </p:scale>
        <p:origin x="75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pitchFamily="34" charset="0"/>
              </a:defRPr>
            </a:lvl1pPr>
          </a:lstStyle>
          <a:p>
            <a:pPr>
              <a:defRPr/>
            </a:pPr>
            <a:fld id="{BD23D84A-4631-4BDD-AD26-2C3ABBE34C36}" type="datetime1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9/23/2019</a:t>
            </a:fld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85242FC-4486-46A6-9603-AB7C895EB181}" type="slidenum">
              <a:rPr lang="en-US" altLang="en-US">
                <a:latin typeface="Times New Roman" panose="02020603050405020304" pitchFamily="18" charset="0"/>
              </a:rPr>
              <a:pPr/>
              <a:t>‹#›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342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ED11304-3851-4758-BAD0-71502985FB6B}" type="datetime1">
              <a:rPr lang="es-ES" altLang="en-US" smtClean="0"/>
              <a:pPr>
                <a:defRPr/>
              </a:pPr>
              <a:t>23/09/2019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C822A02-0F60-4668-82E4-618BE8A59F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9089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2D448A5-5610-4470-9568-212E8851135C}" type="slidenum">
              <a:rPr lang="en-US" altLang="en-US"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72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Action</a:t>
            </a:r>
            <a:r>
              <a:rPr lang="en-US" altLang="en-US" baseline="0" dirty="0">
                <a:ea typeface="ＭＳ Ｐゴシック" panose="020B0600070205080204" pitchFamily="34" charset="-128"/>
              </a:rPr>
              <a:t> or activity : behavior manual or computerized, </a:t>
            </a:r>
            <a:r>
              <a:rPr lang="ko-KR" altLang="en-US" baseline="0" dirty="0">
                <a:ea typeface="ＭＳ Ｐゴシック" panose="020B0600070205080204" pitchFamily="34" charset="-128"/>
              </a:rPr>
              <a:t>동사 </a:t>
            </a:r>
            <a:r>
              <a:rPr lang="en-US" altLang="ko-KR" baseline="0" dirty="0">
                <a:ea typeface="ＭＳ Ｐゴシック" panose="020B0600070205080204" pitchFamily="34" charset="-128"/>
              </a:rPr>
              <a:t>+ </a:t>
            </a:r>
            <a:r>
              <a:rPr lang="ko-KR" altLang="en-US" baseline="0" dirty="0">
                <a:ea typeface="ＭＳ Ｐゴシック" panose="020B0600070205080204" pitchFamily="34" charset="-128"/>
              </a:rPr>
              <a:t>명사 형태의 이름</a:t>
            </a:r>
            <a:r>
              <a:rPr lang="en-US" altLang="ko-KR" baseline="0" dirty="0">
                <a:ea typeface="ＭＳ Ｐゴシック" panose="020B0600070205080204" pitchFamily="34" charset="-128"/>
              </a:rPr>
              <a:t>, action</a:t>
            </a:r>
            <a:r>
              <a:rPr lang="ko-KR" altLang="en-US" baseline="0" dirty="0">
                <a:ea typeface="ＭＳ Ｐゴシック" panose="020B0600070205080204" pitchFamily="34" charset="-128"/>
              </a:rPr>
              <a:t>은 더 이상 세분화 </a:t>
            </a:r>
            <a:r>
              <a:rPr lang="ko-KR" altLang="en-US" baseline="0" dirty="0" err="1">
                <a:ea typeface="ＭＳ Ｐゴシック" panose="020B0600070205080204" pitchFamily="34" charset="-128"/>
              </a:rPr>
              <a:t>됮</a:t>
            </a:r>
            <a:r>
              <a:rPr lang="ko-KR" altLang="en-US" baseline="0" dirty="0">
                <a:ea typeface="ＭＳ Ｐゴシック" panose="020B0600070205080204" pitchFamily="34" charset="-128"/>
              </a:rPr>
              <a:t> </a:t>
            </a:r>
            <a:r>
              <a:rPr lang="ko-KR" altLang="en-US" baseline="0" dirty="0" err="1">
                <a:ea typeface="ＭＳ Ｐゴシック" panose="020B0600070205080204" pitchFamily="34" charset="-128"/>
              </a:rPr>
              <a:t>ㅣ않는다</a:t>
            </a:r>
            <a:r>
              <a:rPr lang="en-US" altLang="ko-KR" baseline="0" dirty="0">
                <a:ea typeface="ＭＳ Ｐゴシック" panose="020B0600070205080204" pitchFamily="34" charset="-128"/>
              </a:rPr>
              <a:t>. </a:t>
            </a:r>
          </a:p>
          <a:p>
            <a:r>
              <a:rPr lang="ko-KR" altLang="en-US" baseline="0" dirty="0">
                <a:ea typeface="ＭＳ Ｐゴシック" panose="020B0600070205080204" pitchFamily="34" charset="-128"/>
              </a:rPr>
              <a:t>대부분 </a:t>
            </a:r>
            <a:r>
              <a:rPr lang="en-US" altLang="en-US" baseline="0" dirty="0">
                <a:ea typeface="ＭＳ Ｐゴシック" panose="020B0600070205080204" pitchFamily="34" charset="-128"/>
              </a:rPr>
              <a:t>Activity</a:t>
            </a:r>
            <a:r>
              <a:rPr lang="ko-KR" altLang="en-US" baseline="0" dirty="0">
                <a:ea typeface="ＭＳ Ｐゴシック" panose="020B0600070205080204" pitchFamily="34" charset="-128"/>
              </a:rPr>
              <a:t>는 </a:t>
            </a:r>
            <a:r>
              <a:rPr lang="en-US" altLang="ko-KR" baseline="0" dirty="0">
                <a:ea typeface="ＭＳ Ｐゴシック" panose="020B0600070205080204" pitchFamily="34" charset="-128"/>
              </a:rPr>
              <a:t>use-case(</a:t>
            </a:r>
            <a:r>
              <a:rPr lang="ko-KR" altLang="en-US" baseline="0" dirty="0">
                <a:ea typeface="ＭＳ Ｐゴシック" panose="020B0600070205080204" pitchFamily="34" charset="-128"/>
              </a:rPr>
              <a:t>동그라미</a:t>
            </a:r>
            <a:r>
              <a:rPr lang="en-US" altLang="ko-KR" baseline="0" dirty="0">
                <a:ea typeface="ＭＳ Ｐゴシック" panose="020B0600070205080204" pitchFamily="34" charset="-128"/>
              </a:rPr>
              <a:t>)</a:t>
            </a:r>
            <a:r>
              <a:rPr lang="ko-KR" altLang="en-US" baseline="0" dirty="0">
                <a:ea typeface="ＭＳ Ｐゴシック" panose="020B0600070205080204" pitchFamily="34" charset="-128"/>
              </a:rPr>
              <a:t>에 대응</a:t>
            </a:r>
            <a:r>
              <a:rPr lang="en-US" altLang="ko-KR" baseline="0" dirty="0">
                <a:ea typeface="ＭＳ Ｐゴシック" panose="020B0600070205080204" pitchFamily="34" charset="-128"/>
              </a:rPr>
              <a:t>, 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6AF51DB-55A6-4C86-AFE7-9E572E29792C}" type="slidenum">
              <a:rPr lang="en-US" altLang="en-US"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71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46B185A-CFCA-4FB3-9DC8-AB1CEE11210A}" type="slidenum">
              <a:rPr lang="en-US" altLang="en-US"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26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FF05821-24F8-413B-B3A5-01E01E6DEFFA}" type="slidenum">
              <a:rPr lang="ko-KR" altLang="en-US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</a:pPr>
              <a:t>45</a:t>
            </a:fld>
            <a:endParaRPr lang="en-US" altLang="ko-KR" smtClean="0">
              <a:latin typeface="Tahoma" pitchFamily="34" charset="0"/>
              <a:ea typeface="굴림" charset="-127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>
            <a:solidFill>
              <a:schemeClr val="tx1"/>
            </a:solidFill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square" lIns="92075" tIns="46038" rIns="92075" bIns="46038"/>
          <a:lstStyle/>
          <a:p>
            <a:pPr eaLnBrk="1" hangingPunct="1"/>
            <a:endParaRPr lang="ko-KR" altLang="en-US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Use-case</a:t>
            </a:r>
            <a:r>
              <a:rPr lang="en-US" baseline="0" dirty="0"/>
              <a:t> diagrams : very high level, simple, straightforward way of communication(</a:t>
            </a:r>
            <a:r>
              <a:rPr lang="ko-KR" altLang="en-US" baseline="0" dirty="0"/>
              <a:t>시스템이</a:t>
            </a:r>
            <a:r>
              <a:rPr lang="en-US" baseline="0" dirty="0"/>
              <a:t> </a:t>
            </a:r>
            <a:r>
              <a:rPr lang="ko-KR" altLang="en-US" baseline="0" dirty="0"/>
              <a:t>정확하게 무엇을 </a:t>
            </a:r>
            <a:r>
              <a:rPr lang="ko-KR" altLang="en-US" baseline="0" dirty="0" err="1"/>
              <a:t>하면될까</a:t>
            </a:r>
            <a:r>
              <a:rPr lang="en-US" altLang="ko-KR" baseline="0" dirty="0"/>
              <a:t>?)</a:t>
            </a:r>
          </a:p>
          <a:p>
            <a:r>
              <a:rPr lang="ko-KR" altLang="en-US" baseline="0" dirty="0"/>
              <a:t>시스템의 주요기능을 설명한다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다른 사용자가 시스템의 주요 기능</a:t>
            </a:r>
            <a:r>
              <a:rPr lang="en-US" altLang="ko-KR" baseline="0" dirty="0"/>
              <a:t>(high-level function)</a:t>
            </a:r>
            <a:r>
              <a:rPr lang="ko-KR" altLang="en-US" baseline="0" dirty="0"/>
              <a:t>을 더하기하기에 좋다</a:t>
            </a:r>
            <a:r>
              <a:rPr lang="en-US" altLang="ko-KR" baseline="0" dirty="0"/>
              <a:t>. </a:t>
            </a:r>
            <a:endParaRPr lang="en-US" baseline="0" dirty="0"/>
          </a:p>
          <a:p>
            <a:endParaRPr lang="en-US" dirty="0"/>
          </a:p>
          <a:p>
            <a:r>
              <a:rPr lang="en-US" dirty="0"/>
              <a:t>Actor : role, another system,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992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정인상</a:t>
            </a:r>
            <a:r>
              <a:rPr lang="ko-KR" altLang="en-US"/>
              <a:t> 보조 자료 활용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616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Use-case </a:t>
            </a:r>
            <a:r>
              <a:rPr lang="ko-KR" altLang="en-US" dirty="0"/>
              <a:t>의 주제 범위를 확실하게 정한다</a:t>
            </a:r>
            <a:r>
              <a:rPr lang="en-US" altLang="ko-KR" dirty="0"/>
              <a:t>. – </a:t>
            </a:r>
            <a:r>
              <a:rPr lang="ko-KR" altLang="en-US" dirty="0"/>
              <a:t>나중에 변할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주요 </a:t>
            </a:r>
            <a:r>
              <a:rPr lang="ko-KR" altLang="en-US" dirty="0" err="1"/>
              <a:t>액터</a:t>
            </a:r>
            <a:r>
              <a:rPr lang="ko-KR" altLang="en-US" dirty="0"/>
              <a:t> 및 </a:t>
            </a:r>
            <a:r>
              <a:rPr lang="ko-KR" altLang="en-US" dirty="0" err="1"/>
              <a:t>액터의</a:t>
            </a:r>
            <a:r>
              <a:rPr lang="ko-KR" altLang="en-US" dirty="0"/>
              <a:t> 목적을 </a:t>
            </a:r>
            <a:r>
              <a:rPr lang="en-US" altLang="ko-KR" dirty="0" err="1"/>
              <a:t>identif</a:t>
            </a:r>
            <a:r>
              <a:rPr lang="ko-KR" altLang="en-US" dirty="0"/>
              <a:t>한다</a:t>
            </a:r>
            <a:r>
              <a:rPr lang="en-US" altLang="ko-KR" dirty="0"/>
              <a:t>. – </a:t>
            </a:r>
            <a:r>
              <a:rPr lang="ko-KR" altLang="en-US" dirty="0" err="1"/>
              <a:t>관련자중의</a:t>
            </a:r>
            <a:r>
              <a:rPr lang="ko-KR" altLang="en-US" dirty="0"/>
              <a:t> 하나다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액터가</a:t>
            </a:r>
            <a:r>
              <a:rPr lang="ko-KR" altLang="en-US" dirty="0"/>
              <a:t> </a:t>
            </a:r>
            <a:r>
              <a:rPr lang="ko-KR" altLang="en-US" dirty="0" err="1"/>
              <a:t>뭐하냐를밝힌다</a:t>
            </a:r>
            <a:r>
              <a:rPr lang="en-US" altLang="ko-KR" dirty="0"/>
              <a:t>. – CRUDE(execute) any information, </a:t>
            </a:r>
            <a:r>
              <a:rPr lang="ko-KR" altLang="en-US" dirty="0"/>
              <a:t>시스템과</a:t>
            </a:r>
            <a:r>
              <a:rPr lang="en-US" altLang="ko-KR" dirty="0"/>
              <a:t> </a:t>
            </a:r>
            <a:r>
              <a:rPr lang="ko-KR" altLang="en-US" dirty="0"/>
              <a:t>정보를 주고 받느냐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Biz</a:t>
            </a:r>
            <a:r>
              <a:rPr lang="en-US" altLang="ko-KR" baseline="0" dirty="0"/>
              <a:t> process </a:t>
            </a:r>
            <a:r>
              <a:rPr lang="ko-KR" altLang="en-US" baseline="0" dirty="0"/>
              <a:t>와</a:t>
            </a:r>
            <a:r>
              <a:rPr lang="en-US" altLang="ko-KR" baseline="0" dirty="0"/>
              <a:t> </a:t>
            </a:r>
            <a:r>
              <a:rPr lang="ko-KR" altLang="en-US" baseline="0" dirty="0"/>
              <a:t>주요 </a:t>
            </a:r>
            <a:r>
              <a:rPr lang="en-US" altLang="ko-KR" baseline="0" dirty="0"/>
              <a:t>use cases</a:t>
            </a:r>
            <a:r>
              <a:rPr lang="ko-KR" altLang="en-US" baseline="0" dirty="0"/>
              <a:t>를 밝힌다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유저케이스를 보면서 나눌지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합칠지 </a:t>
            </a:r>
            <a:r>
              <a:rPr lang="en-US" altLang="ko-KR" baseline="0" dirty="0"/>
              <a:t>--- 3-9</a:t>
            </a:r>
            <a:r>
              <a:rPr lang="ko-KR" altLang="en-US" baseline="0" dirty="0"/>
              <a:t>개 정도의  주요 유저케이스를 찾는다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681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쉽게</a:t>
            </a:r>
            <a:r>
              <a:rPr lang="en-US" altLang="ko-KR" dirty="0"/>
              <a:t>, </a:t>
            </a:r>
            <a:r>
              <a:rPr lang="ko-KR" altLang="en-US" dirty="0"/>
              <a:t>겹치는 라인은 최소화</a:t>
            </a:r>
            <a:r>
              <a:rPr lang="en-US" altLang="ko-KR" dirty="0"/>
              <a:t>, , factored</a:t>
            </a:r>
            <a:r>
              <a:rPr lang="ko-KR" altLang="en-US" dirty="0"/>
              <a:t> </a:t>
            </a:r>
            <a:r>
              <a:rPr lang="en-US" altLang="ko-KR" dirty="0"/>
              <a:t>out </a:t>
            </a:r>
            <a:r>
              <a:rPr lang="ko-KR" altLang="en-US" dirty="0"/>
              <a:t>하여</a:t>
            </a:r>
            <a:r>
              <a:rPr lang="en-US" altLang="ko-KR" dirty="0"/>
              <a:t> include, extend, generalization relation</a:t>
            </a:r>
            <a:r>
              <a:rPr lang="en-US" altLang="ko-KR" baseline="0" dirty="0"/>
              <a:t> ships</a:t>
            </a:r>
            <a:r>
              <a:rPr lang="ko-KR" altLang="en-US" baseline="0" dirty="0"/>
              <a:t>를 이용한다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공통 </a:t>
            </a:r>
            <a:r>
              <a:rPr lang="en-US" altLang="ko-KR" baseline="0" dirty="0"/>
              <a:t>use-case</a:t>
            </a:r>
            <a:r>
              <a:rPr lang="ko-KR" altLang="en-US" baseline="0" dirty="0"/>
              <a:t>를 재활용하여</a:t>
            </a:r>
            <a:r>
              <a:rPr lang="en-US" altLang="ko-KR" baseline="0" dirty="0"/>
              <a:t> </a:t>
            </a:r>
            <a:r>
              <a:rPr lang="ko-KR" altLang="en-US" baseline="0" dirty="0"/>
              <a:t>숫자를 줄인다</a:t>
            </a:r>
            <a:r>
              <a:rPr lang="en-US" altLang="ko-KR" baseline="0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0944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예제 교과서 </a:t>
            </a:r>
            <a:r>
              <a:rPr lang="en-US" altLang="ko-KR" dirty="0"/>
              <a:t>128 </a:t>
            </a:r>
            <a:r>
              <a:rPr lang="ko-KR" altLang="en-US" dirty="0"/>
              <a:t>페이지 참조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552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/>
            <a:endParaRPr lang="en-US" altLang="en-US" sz="1100">
              <a:ea typeface="ＭＳ Ｐゴシック" panose="020B0600070205080204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C3E4727-53C0-4DCB-BB3E-8EA0B33C0592}" type="slidenum">
              <a:rPr lang="en-US" altLang="en-US"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62</a:t>
            </a:fld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347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 typeface="+mj-lt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7EA5243-783D-43FC-9F01-8B0C81EEE961}" type="slidenum">
              <a:rPr lang="en-US" altLang="en-US"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63</a:t>
            </a:fld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94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Logical</a:t>
            </a:r>
            <a:r>
              <a:rPr lang="en-US" altLang="ko-KR" baseline="0" dirty="0"/>
              <a:t> model : </a:t>
            </a:r>
            <a:r>
              <a:rPr lang="ko-KR" altLang="en-US" baseline="0" dirty="0"/>
              <a:t>은 구현을 고려하지 않는 모델이나 나중에 설계 단계에서 </a:t>
            </a:r>
            <a:r>
              <a:rPr lang="ko-KR" altLang="en-US" baseline="0" dirty="0" err="1"/>
              <a:t>구체화하게된다</a:t>
            </a:r>
            <a:r>
              <a:rPr lang="en-US" altLang="ko-KR" baseline="0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598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CABF593-DC1B-44F6-9878-690CD27D337A}" type="slidenum">
              <a:rPr lang="en-US" altLang="en-US"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64</a:t>
            </a:fld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007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353C8B1-FBD0-4F0B-99A6-D90EFC3E778C}" type="slidenum">
              <a:rPr lang="en-US" altLang="en-US"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65</a:t>
            </a:fld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168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957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Activity diagram </a:t>
            </a:r>
            <a:r>
              <a:rPr lang="ko-KR" altLang="en-US" dirty="0"/>
              <a:t>과</a:t>
            </a:r>
            <a:r>
              <a:rPr lang="en-US" altLang="ko-KR" dirty="0"/>
              <a:t> use-case </a:t>
            </a:r>
            <a:r>
              <a:rPr lang="ko-KR" altLang="en-US" dirty="0"/>
              <a:t>기술 사이의 체크</a:t>
            </a:r>
            <a:endParaRPr lang="en-US" altLang="ko-KR" dirty="0"/>
          </a:p>
          <a:p>
            <a:r>
              <a:rPr lang="en-US" altLang="ko-KR" dirty="0"/>
              <a:t>Action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event</a:t>
            </a:r>
          </a:p>
          <a:p>
            <a:r>
              <a:rPr lang="en-US" altLang="ko-KR" dirty="0"/>
              <a:t>Activity diagram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나타나는 </a:t>
            </a:r>
            <a:r>
              <a:rPr lang="en-US" altLang="ko-KR" dirty="0"/>
              <a:t>activity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 err="1"/>
              <a:t>시퀏스와</a:t>
            </a:r>
            <a:r>
              <a:rPr lang="ko-KR" altLang="en-US" dirty="0"/>
              <a:t> </a:t>
            </a:r>
            <a:r>
              <a:rPr lang="en-US" altLang="ko-KR" dirty="0"/>
              <a:t>use-case </a:t>
            </a:r>
            <a:r>
              <a:rPr lang="ko-KR" altLang="en-US" dirty="0"/>
              <a:t>기술에 나타나는 시퀀스 가 매치되는가</a:t>
            </a:r>
            <a:endParaRPr lang="en-US" altLang="ko-KR" dirty="0"/>
          </a:p>
          <a:p>
            <a:r>
              <a:rPr lang="en-US" altLang="ko-KR" dirty="0"/>
              <a:t>Use-case diagram </a:t>
            </a:r>
            <a:r>
              <a:rPr lang="ko-KR" altLang="en-US" dirty="0"/>
              <a:t>과 </a:t>
            </a:r>
            <a:r>
              <a:rPr lang="en-US" altLang="ko-KR" dirty="0"/>
              <a:t>use-case description </a:t>
            </a:r>
            <a:r>
              <a:rPr lang="ko-KR" altLang="en-US" dirty="0"/>
              <a:t>사이의 일관성 체크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803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450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6479F24-E42A-4CD3-91B5-D7ADF6EAA002}" type="slidenum">
              <a:rPr lang="ko-KR" altLang="en-US" smtClean="0">
                <a:latin typeface="Arial" charset="0"/>
                <a:ea typeface="굴림" charset="-127"/>
              </a:rPr>
              <a:pPr eaLnBrk="1" hangingPunct="1">
                <a:spcBef>
                  <a:spcPct val="0"/>
                </a:spcBef>
              </a:pPr>
              <a:t>90</a:t>
            </a:fld>
            <a:endParaRPr lang="en-US" altLang="ko-KR" smtClean="0"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34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10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755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097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446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BE227C-E27A-4A61-989F-84E4FF114ECC}" type="slidenum">
              <a:rPr lang="ko-KR" altLang="en-US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</a:pPr>
              <a:t>19</a:t>
            </a:fld>
            <a:endParaRPr lang="en-US" altLang="ko-KR" smtClean="0">
              <a:latin typeface="Tahom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835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Biz</a:t>
            </a:r>
            <a:r>
              <a:rPr lang="en-US" altLang="ko-KR" baseline="0" dirty="0"/>
              <a:t> process modeling</a:t>
            </a:r>
          </a:p>
          <a:p>
            <a:r>
              <a:rPr lang="en-US" altLang="ko-KR" baseline="0" dirty="0"/>
              <a:t>Biz process</a:t>
            </a:r>
            <a:r>
              <a:rPr lang="ko-KR" altLang="en-US" baseline="0" dirty="0"/>
              <a:t>를 구성하는 </a:t>
            </a:r>
            <a:r>
              <a:rPr lang="en-US" altLang="ko-KR" baseline="0" dirty="0"/>
              <a:t>activity</a:t>
            </a:r>
            <a:r>
              <a:rPr lang="ko-KR" altLang="en-US" baseline="0" dirty="0"/>
              <a:t>를 묘사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객체 개념과는 무관하다</a:t>
            </a:r>
            <a:r>
              <a:rPr lang="en-US" altLang="ko-KR" baseline="0" dirty="0"/>
              <a:t>. </a:t>
            </a:r>
          </a:p>
          <a:p>
            <a:r>
              <a:rPr lang="en-US" altLang="ko-KR" dirty="0"/>
              <a:t>Functional decomposition mind</a:t>
            </a:r>
            <a:r>
              <a:rPr lang="en-US" altLang="ko-KR" baseline="0" dirty="0"/>
              <a:t> set</a:t>
            </a:r>
            <a:r>
              <a:rPr lang="ko-KR" altLang="en-US" baseline="0" dirty="0"/>
              <a:t>을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reinforc</a:t>
            </a:r>
            <a:r>
              <a:rPr lang="ko-KR" altLang="en-US" baseline="0" dirty="0"/>
              <a:t>한다</a:t>
            </a:r>
            <a:r>
              <a:rPr lang="en-US" altLang="ko-KR" baseline="0" dirty="0"/>
              <a:t>. – </a:t>
            </a:r>
            <a:r>
              <a:rPr lang="ko-KR" altLang="en-US" baseline="0" dirty="0"/>
              <a:t>제대로 사용한다면 분석가와 사용자 사이에 현제까지 이해한 요구를 통신하기에 좋다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Martin </a:t>
            </a:r>
            <a:r>
              <a:rPr lang="en-US" altLang="ko-KR" baseline="0" dirty="0" err="1"/>
              <a:t>schedllbauer</a:t>
            </a:r>
            <a:endParaRPr lang="en-US" altLang="ko-KR" baseline="0" dirty="0"/>
          </a:p>
          <a:p>
            <a:r>
              <a:rPr lang="en-US" altLang="ko-KR" baseline="0" dirty="0"/>
              <a:t>	. Be realistic, </a:t>
            </a:r>
            <a:r>
              <a:rPr lang="ko-KR" altLang="en-US" baseline="0" dirty="0"/>
              <a:t>현실적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모든 것을 다할 필요 없다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	. Be agile – </a:t>
            </a:r>
          </a:p>
          <a:p>
            <a:r>
              <a:rPr lang="en-US" altLang="ko-KR" baseline="0" dirty="0"/>
              <a:t>	. </a:t>
            </a:r>
            <a:r>
              <a:rPr lang="ko-KR" altLang="en-US" baseline="0" dirty="0"/>
              <a:t>팀으로 해결해라</a:t>
            </a:r>
            <a:endParaRPr lang="en-US" altLang="ko-KR" baseline="0" dirty="0"/>
          </a:p>
          <a:p>
            <a:r>
              <a:rPr lang="en-US" altLang="ko-KR" baseline="0" dirty="0"/>
              <a:t>	. Case </a:t>
            </a:r>
            <a:r>
              <a:rPr lang="ko-KR" altLang="en-US" baseline="0" dirty="0"/>
              <a:t>사용치 말라 칠판을 이용해라</a:t>
            </a:r>
            <a:endParaRPr lang="en-US" altLang="ko-KR" baseline="0" dirty="0"/>
          </a:p>
          <a:p>
            <a:r>
              <a:rPr lang="en-US" altLang="ko-KR" baseline="0" dirty="0"/>
              <a:t>	. </a:t>
            </a:r>
            <a:r>
              <a:rPr lang="ko-KR" altLang="en-US" baseline="0" dirty="0"/>
              <a:t>반복작업해라</a:t>
            </a:r>
            <a:endParaRPr lang="en-US" altLang="ko-KR" baseline="0" dirty="0"/>
          </a:p>
          <a:p>
            <a:r>
              <a:rPr lang="en-US" altLang="ko-KR" baseline="0" dirty="0"/>
              <a:t>	. </a:t>
            </a:r>
            <a:r>
              <a:rPr lang="ko-KR" altLang="en-US" baseline="0" dirty="0"/>
              <a:t>작업중인 </a:t>
            </a:r>
            <a:r>
              <a:rPr lang="en-US" altLang="ko-KR" baseline="0" dirty="0"/>
              <a:t>Specific process</a:t>
            </a:r>
            <a:r>
              <a:rPr lang="ko-KR" altLang="en-US" baseline="0" dirty="0"/>
              <a:t>에 집중해라</a:t>
            </a:r>
            <a:endParaRPr lang="en-US" altLang="ko-KR" baseline="0" dirty="0"/>
          </a:p>
          <a:p>
            <a:r>
              <a:rPr lang="en-US" altLang="ko-KR" baseline="0" dirty="0"/>
              <a:t>	. </a:t>
            </a:r>
            <a:r>
              <a:rPr lang="ko-KR" altLang="en-US" baseline="0" dirty="0"/>
              <a:t>현실의</a:t>
            </a:r>
            <a:r>
              <a:rPr lang="en-US" altLang="ko-KR" baseline="0" dirty="0"/>
              <a:t> </a:t>
            </a:r>
            <a:r>
              <a:rPr lang="ko-KR" altLang="en-US" baseline="0" dirty="0"/>
              <a:t>추상 모델이다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사소한것</a:t>
            </a:r>
            <a:r>
              <a:rPr lang="ko-KR" altLang="en-US" baseline="0" dirty="0"/>
              <a:t> 제외</a:t>
            </a:r>
            <a:r>
              <a:rPr lang="en-US" altLang="ko-KR" baseline="0" dirty="0"/>
              <a:t>, </a:t>
            </a:r>
            <a:r>
              <a:rPr lang="ko-KR" altLang="en-US" baseline="0" dirty="0"/>
              <a:t>혼란만 가중시킬 수 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모든 종류의 </a:t>
            </a:r>
            <a:r>
              <a:rPr lang="en-US" altLang="ko-KR" baseline="0" dirty="0"/>
              <a:t>process</a:t>
            </a:r>
            <a:r>
              <a:rPr lang="ko-KR" altLang="en-US" baseline="0" dirty="0"/>
              <a:t> 를 </a:t>
            </a:r>
            <a:r>
              <a:rPr lang="en-US" altLang="ko-KR" baseline="0" dirty="0"/>
              <a:t>(</a:t>
            </a:r>
            <a:r>
              <a:rPr lang="en-US" altLang="ko-KR" baseline="0" dirty="0" err="1"/>
              <a:t>activit</a:t>
            </a:r>
            <a:r>
              <a:rPr lang="ko-KR" altLang="en-US" baseline="0" dirty="0"/>
              <a:t>를</a:t>
            </a:r>
            <a:r>
              <a:rPr lang="en-US" altLang="ko-KR" baseline="0" dirty="0"/>
              <a:t>)</a:t>
            </a:r>
            <a:r>
              <a:rPr lang="ko-KR" altLang="en-US" baseline="0" dirty="0"/>
              <a:t>  </a:t>
            </a:r>
            <a:r>
              <a:rPr lang="ko-KR" altLang="en-US" baseline="0" dirty="0" err="1"/>
              <a:t>모델할</a:t>
            </a:r>
            <a:r>
              <a:rPr lang="ko-KR" altLang="en-US" baseline="0" dirty="0"/>
              <a:t> 수 있지만 여기서는 </a:t>
            </a:r>
            <a:r>
              <a:rPr lang="en-US" altLang="ko-KR" baseline="0" dirty="0"/>
              <a:t>high-level biz processes</a:t>
            </a:r>
            <a:r>
              <a:rPr lang="ko-KR" altLang="en-US" baseline="0" dirty="0"/>
              <a:t>에 집중한다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108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A15168A-B73D-44C3-9271-BF0435C1A4F0}" type="slidenum">
              <a:rPr lang="en-US" altLang="en-US"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84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lIns="91432" tIns="45716" rIns="91432" bIns="45716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2000"/>
              </a:spcBef>
              <a:buClr>
                <a:srgbClr val="6FB7D7"/>
              </a:buClr>
              <a:buSzPct val="110000"/>
              <a:buFont typeface="Wingdings 2" pitchFamily="18" charset="2"/>
              <a:buNone/>
              <a:defRPr/>
            </a:pPr>
            <a:endParaRPr lang="en-US" altLang="en-US" sz="32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4000"/>
            <a:ext cx="6498158" cy="1724867"/>
          </a:xfrm>
        </p:spPr>
        <p:txBody>
          <a:bodyPr rtlCol="0">
            <a:noAutofit/>
          </a:bodyPr>
          <a:lstStyle>
            <a:lvl1pPr marL="0" indent="0" algn="ctr" defTabSz="914318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2" y="3299013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318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fld id="{B6970956-3FC5-4EA6-8830-2A55ED5C96F2}" type="datetime1">
              <a:rPr lang="en-US" altLang="en-US" smtClean="0"/>
              <a:pPr>
                <a:defRPr/>
              </a:pPr>
              <a:t>9/23/2019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CA329CCC-D779-41F0-9F4A-A89BDB37D2A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395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4079545" cy="1162050"/>
          </a:xfrm>
        </p:spPr>
        <p:txBody>
          <a:bodyPr/>
          <a:lstStyle>
            <a:lvl1pPr algn="ctr">
              <a:defRPr sz="3600" b="0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Times New Roman"/>
                <a:cs typeface="Times New Roman"/>
              </a:defRPr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3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318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fld id="{4737DEB2-4F95-4155-A380-867BA7C6B9D2}" type="datetime1">
              <a:rPr lang="es-ES" altLang="en-US" smtClean="0"/>
              <a:pPr>
                <a:defRPr/>
              </a:pPr>
              <a:t>23/09/2019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A960961A-4D36-4547-9548-B7A73226AE7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137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6694A966-8FA6-4366-BEE5-2C32BD454695}" type="datetime1">
              <a:rPr lang="es-ES" altLang="en-US" smtClean="0"/>
              <a:pPr>
                <a:defRPr/>
              </a:pPr>
              <a:t>23/09/2019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E1643B02-403C-44FF-8902-43AB40EA4821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427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0F6ECDA-6D06-4F0B-9B14-E1C4EE1B84DA}" type="datetime1">
              <a:rPr lang="es-ES" altLang="en-US" smtClean="0"/>
              <a:pPr>
                <a:defRPr/>
              </a:pPr>
              <a:t>23/09/2019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8D11D4E-08C8-4376-B525-66FBADE8267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613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5B6B32C2-C902-40AC-9039-9778F5DD6CB6}" type="datetime1">
              <a:rPr lang="en-US" altLang="en-US" smtClean="0"/>
              <a:pPr>
                <a:defRPr/>
              </a:pPr>
              <a:t>9/23/2019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656089CF-6833-491B-A7BF-CA92B91CE32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688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9" y="3352802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9" y="4771030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6578B64-4FDB-4D76-851E-B4E7F1DB98DD}" type="datetime1">
              <a:rPr lang="en-US" altLang="en-US" smtClean="0"/>
              <a:pPr>
                <a:defRPr/>
              </a:pPr>
              <a:t>9/23/2019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47D17A42-6DE1-4973-BFCC-CCB53B4CBDE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15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6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6" y="3736006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62EA2B8E-2DD5-492E-9947-385C62988985}" type="datetime1">
              <a:rPr lang="en-US" altLang="en-US" smtClean="0"/>
              <a:pPr>
                <a:defRPr/>
              </a:pPr>
              <a:t>9/23/2019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03F9E20C-56E2-45C3-8C83-781AA91A112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109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5D3B30EB-B806-42AA-83D4-1A5D5779A5FC}" type="datetime1">
              <a:rPr lang="es-ES" altLang="en-US" smtClean="0"/>
              <a:pPr>
                <a:defRPr/>
              </a:pPr>
              <a:t>23/09/2019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6275FEA7-FCEA-4983-9009-4217560BF04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101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6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6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8E331B7-79D1-4F8D-9019-5ADEB5A9B212}" type="datetime1">
              <a:rPr lang="es-ES" altLang="en-US" smtClean="0"/>
              <a:pPr>
                <a:defRPr/>
              </a:pPr>
              <a:t>23/09/2019</a:t>
            </a:fld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9C660239-D73E-47CA-9917-F8CE8D65B3AB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5948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EBAE40-338E-46BC-94EE-A9B5DA272C22}" type="datetime1">
              <a:rPr lang="es-ES" altLang="en-US" smtClean="0"/>
              <a:pPr>
                <a:defRPr/>
              </a:pPr>
              <a:t>23/09/2019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FDF606B4-6901-4444-B59A-382CD57F41D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757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41FDBDB8-3105-469A-B4C8-979660A92481}" type="datetime1">
              <a:rPr lang="es-ES" altLang="en-US" smtClean="0"/>
              <a:pPr>
                <a:defRPr/>
              </a:pPr>
              <a:t>23/09/2019</a:t>
            </a:fld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6E1B4019-177C-45B1-AC4D-A164F5124E1B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8607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302B264A-576D-4565-8AFC-2D7346ED964C}" type="datetime1">
              <a:rPr lang="es-ES" altLang="en-US" smtClean="0"/>
              <a:pPr>
                <a:defRPr/>
              </a:pPr>
              <a:t>23/09/2019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68707B-5B54-46F9-8AD7-0C3FD4352E26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068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6" descr="wiley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248400"/>
            <a:ext cx="3619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2" descr="wiley_logo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248400"/>
            <a:ext cx="3619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extBox 10"/>
          <p:cNvSpPr txBox="1">
            <a:spLocks noChangeArrowheads="1"/>
          </p:cNvSpPr>
          <p:nvPr userDrawn="1"/>
        </p:nvSpPr>
        <p:spPr bwMode="auto">
          <a:xfrm>
            <a:off x="838200" y="6248400"/>
            <a:ext cx="69611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 dirty="0">
                <a:latin typeface="Times New Roman"/>
                <a:cs typeface="Times New Roman"/>
              </a:rPr>
              <a:t>PowerPoint Presentation for Dennis, Wixom, &amp; </a:t>
            </a:r>
            <a:r>
              <a:rPr lang="en-US" altLang="en-US" sz="1100" dirty="0" err="1">
                <a:latin typeface="Times New Roman"/>
                <a:cs typeface="Times New Roman"/>
              </a:rPr>
              <a:t>Tegarden</a:t>
            </a:r>
            <a:r>
              <a:rPr lang="en-US" altLang="en-US" sz="1100" dirty="0">
                <a:latin typeface="Times New Roman"/>
                <a:cs typeface="Times New Roman"/>
              </a:rPr>
              <a:t> </a:t>
            </a:r>
            <a:r>
              <a:rPr lang="en-US" altLang="en-US" sz="1100" i="1" dirty="0">
                <a:latin typeface="Times New Roman"/>
                <a:cs typeface="Times New Roman"/>
              </a:rPr>
              <a:t>Systems Analysis and Design with UML, 5th Edition</a:t>
            </a:r>
          </a:p>
          <a:p>
            <a:pPr eaLnBrk="1" hangingPunct="1"/>
            <a:r>
              <a:rPr lang="en-US" altLang="en-US" sz="1000" dirty="0">
                <a:latin typeface="Times New Roman"/>
                <a:cs typeface="Times New Roman"/>
              </a:rPr>
              <a:t>Copyright © 2015 John Wiley &amp; Sons,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Times New Roman"/>
          <a:ea typeface="ＭＳ Ｐゴシック" pitchFamily="-107" charset="-128"/>
          <a:cs typeface="Times New Roman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5pPr>
      <a:lvl6pPr marL="457159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6pPr>
      <a:lvl7pPr marL="914318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7pPr>
      <a:lvl8pPr marL="1371477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8pPr>
      <a:lvl9pPr marL="1828637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47663" indent="-347663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sz="24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1pPr>
      <a:lvl2pPr marL="684213" indent="-334963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anose="05020102010507070707" pitchFamily="18" charset="2"/>
        <a:buChar char=""/>
        <a:defRPr sz="22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2pPr>
      <a:lvl3pPr marL="966788" indent="-280988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sz="20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3pPr>
      <a:lvl4pPr marL="1262063" indent="-293688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anose="05020102010507070707" pitchFamily="18" charset="2"/>
        <a:buChar char=""/>
        <a:defRPr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4pPr>
      <a:lvl5pPr marL="1544638" indent="-280988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5pPr>
      <a:lvl6pPr marL="2514376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dollipolly.tistory.com/entry/UML%ED%99%9C%EB%8F%99-%EB%8B%A4%EC%9D%B4%EC%96%B4%EA%B7%B8%EB%9E%A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dollipolly.tistory.com/entry/UML%ED%99%9C%EB%8F%99-%EB%8B%A4%EC%9D%B4%EC%96%B4%EA%B7%B8%EB%9E%A8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4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4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image" Target="../media/image5.png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1.png"/><Relationship Id="rId4" Type="http://schemas.openxmlformats.org/officeDocument/2006/relationships/image" Target="../media/image4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388" y="1524000"/>
            <a:ext cx="6499225" cy="22098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4: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 and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Modeling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D0C5D-6761-4B61-805D-A479EDBC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Domain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B7FBE01-2FF1-4AEA-A50C-B5C4A6A1C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275" y="1444625"/>
            <a:ext cx="8042275" cy="40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B4D65-5EBB-4968-BDE6-667CED45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모델을 통해 세상을 본다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DBC8492-3ADC-410B-BB47-99C91B5D9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676400"/>
            <a:ext cx="7543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2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B116E-B9DC-4EF3-956B-2D585833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F917FE9-DFA8-4967-BE14-56E207A34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0200"/>
            <a:ext cx="7467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0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풍동실험모델</a:t>
            </a:r>
            <a:endParaRPr lang="ko-KR" altLang="en-US" dirty="0"/>
          </a:p>
        </p:txBody>
      </p:sp>
      <p:pic>
        <p:nvPicPr>
          <p:cNvPr id="1026" name="Picture 2" descr="http://news20.busan.com/content/image/1998/01/05/19980105000034_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89" y="1687158"/>
            <a:ext cx="359595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¹íê¸° íëì¤í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76400"/>
            <a:ext cx="46291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2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건축모델</a:t>
            </a:r>
            <a:endParaRPr lang="ko-KR" altLang="en-US" dirty="0"/>
          </a:p>
        </p:txBody>
      </p:sp>
      <p:pic>
        <p:nvPicPr>
          <p:cNvPr id="2050" name="Picture 2" descr="ê±´ì¶ ëª¨ë¸ì ëí ì´ë¯¸ì§ ê²ìê²°ê³¼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0200"/>
            <a:ext cx="5791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35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만들기 전 비교 분석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340" y="1676400"/>
            <a:ext cx="80631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AR/VR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가상현실 모델</a:t>
            </a:r>
            <a:endParaRPr lang="en-US" altLang="ko-KR" dirty="0" smtClean="0"/>
          </a:p>
          <a:p>
            <a:r>
              <a:rPr lang="ko-KR" altLang="en-US" dirty="0" smtClean="0"/>
              <a:t>만들기 전 체험하기</a:t>
            </a:r>
            <a:endParaRPr lang="en-US" altLang="ko-KR" dirty="0" smtClean="0"/>
          </a:p>
          <a:p>
            <a:r>
              <a:rPr lang="ko-KR" altLang="en-US" dirty="0" smtClean="0"/>
              <a:t>만들기 전 살아보기</a:t>
            </a:r>
            <a:endParaRPr lang="ko-KR" altLang="en-US" dirty="0"/>
          </a:p>
        </p:txBody>
      </p:sp>
      <p:sp>
        <p:nvSpPr>
          <p:cNvPr id="4" name="AutoShape 2" descr="êµëëª¨ë¸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15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DA1E8-A041-40CC-924F-2B9DFB95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54DA576-DCA6-44E6-8FF4-E845D4548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6387" y="1600200"/>
            <a:ext cx="7688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1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476E2-1EF9-42C9-BEAE-6FE0E9C8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7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060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6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1328EC3F-E50B-4ECE-B4FC-D7F77A07D751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ko-KR" sz="1000" smtClean="0">
              <a:latin typeface="Tahoma" pitchFamily="34" charset="0"/>
              <a:ea typeface="굴림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990600" y="1143000"/>
            <a:ext cx="7467600" cy="1447800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Business Process Modeling with Activity Diagrams</a:t>
            </a:r>
            <a:endParaRPr lang="en-US" altLang="ko-KR" sz="4800" smtClean="0">
              <a:ea typeface="굴림" charset="-127"/>
            </a:endParaRPr>
          </a:p>
        </p:txBody>
      </p:sp>
      <p:sp>
        <p:nvSpPr>
          <p:cNvPr id="614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Blip>
                <a:blip r:embed="rId5"/>
              </a:buBlip>
            </a:pPr>
            <a:r>
              <a:rPr lang="en-US" altLang="ko-KR" smtClean="0">
                <a:ea typeface="굴림" charset="-127"/>
              </a:rPr>
              <a:t> Elements of an Activity Diagram</a:t>
            </a:r>
          </a:p>
          <a:p>
            <a:pPr eaLnBrk="1" hangingPunct="1">
              <a:buFont typeface="Wingdings" pitchFamily="2" charset="2"/>
              <a:buBlip>
                <a:blip r:embed="rId5"/>
              </a:buBlip>
            </a:pPr>
            <a:r>
              <a:rPr lang="en-US" altLang="ko-KR" smtClean="0">
                <a:ea typeface="굴림" charset="-127"/>
              </a:rPr>
              <a:t> Guidelines for Creating Activity Diagrams</a:t>
            </a:r>
          </a:p>
        </p:txBody>
      </p:sp>
    </p:spTree>
    <p:extLst>
      <p:ext uri="{BB962C8B-B14F-4D97-AF65-F5344CB8AC3E}">
        <p14:creationId xmlns:p14="http://schemas.microsoft.com/office/powerpoint/2010/main" val="273753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11112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549275" y="1447800"/>
            <a:ext cx="8042275" cy="44958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Understand the process used to identify</a:t>
            </a:r>
            <a:r>
              <a:rPr lang="en-US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business processes and use cases</a:t>
            </a: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Understand the process used to create </a:t>
            </a:r>
            <a:r>
              <a:rPr lang="en-US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use-case diagrams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Understand the process used to model business processes with </a:t>
            </a:r>
            <a:r>
              <a:rPr lang="en-US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activity diagrams</a:t>
            </a: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Understand the rules and style guidelines for activity diagrams.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Understand the process used to create </a:t>
            </a:r>
            <a:r>
              <a:rPr lang="en-US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use case descriptions</a:t>
            </a: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Understand the rules and style guidelines for use case descriptions.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Be able to create </a:t>
            </a:r>
            <a:r>
              <a:rPr lang="en-US" altLang="en-US" sz="2100" dirty="0">
                <a:highlight>
                  <a:srgbClr val="FFFF00"/>
                </a:highlight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functional models </a:t>
            </a: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of business processes using use-case diagrams, activity diagrams, and use case descriptions.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BPM With Activity Diagrams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549275" y="1828800"/>
            <a:ext cx="8042275" cy="41148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Business processes </a:t>
            </a: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consist of a number of activities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Activity diagrams depict the sequence of these activities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Diagrams are abstract and describe processes in general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They model behavior independent of objects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Can be used for any type of process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9BAE98BD-B470-443A-987E-34E6211050DC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152400"/>
            <a:ext cx="8039100" cy="685800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BPM With Activity Diagrams</a:t>
            </a:r>
          </a:p>
        </p:txBody>
      </p:sp>
      <p:sp>
        <p:nvSpPr>
          <p:cNvPr id="717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33400" y="1295400"/>
            <a:ext cx="8267700" cy="3276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 smtClean="0">
                <a:ea typeface="굴림" charset="-127"/>
              </a:rPr>
              <a:t>A number of activities support a business process across several departments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 smtClean="0">
                <a:ea typeface="굴림" charset="-127"/>
              </a:rPr>
              <a:t>Activity diagrams model the behavior in a business process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smtClean="0">
                <a:ea typeface="굴림" charset="-127"/>
              </a:rPr>
              <a:t>Sophisticated data flow diagrams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smtClean="0">
                <a:ea typeface="굴림" charset="-127"/>
              </a:rPr>
              <a:t>Addresses Parallel concurrent activities and complex processes</a:t>
            </a:r>
          </a:p>
        </p:txBody>
      </p:sp>
    </p:spTree>
    <p:extLst>
      <p:ext uri="{BB962C8B-B14F-4D97-AF65-F5344CB8AC3E}">
        <p14:creationId xmlns:p14="http://schemas.microsoft.com/office/powerpoint/2010/main" val="3925401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D54F3F00-3C5F-4E69-A785-BFDE7BBC260C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Activity Diagram</a:t>
            </a:r>
          </a:p>
        </p:txBody>
      </p:sp>
      <p:sp>
        <p:nvSpPr>
          <p:cNvPr id="819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610600" cy="762000"/>
          </a:xfrm>
        </p:spPr>
        <p:txBody>
          <a:bodyPr/>
          <a:lstStyle/>
          <a:p>
            <a:pPr eaLnBrk="1" hangingPunct="1"/>
            <a:r>
              <a:rPr lang="en-US" altLang="ko-KR" sz="2000" smtClean="0">
                <a:ea typeface="굴림" charset="-127"/>
              </a:rPr>
              <a:t>Activity diagram for a printer server</a:t>
            </a:r>
          </a:p>
          <a:p>
            <a:pPr eaLnBrk="1" hangingPunct="1"/>
            <a:endParaRPr lang="en-US" altLang="ko-KR" sz="2000" smtClean="0">
              <a:ea typeface="굴림" charset="-127"/>
            </a:endParaRPr>
          </a:p>
          <a:p>
            <a:pPr eaLnBrk="1" hangingPunct="1"/>
            <a:endParaRPr lang="en-US" altLang="ko-KR" sz="2000" smtClean="0">
              <a:ea typeface="굴림" charset="-127"/>
            </a:endParaRPr>
          </a:p>
          <a:p>
            <a:pPr eaLnBrk="1" hangingPunct="1"/>
            <a:endParaRPr lang="en-US" altLang="ko-KR" sz="2000" smtClean="0">
              <a:ea typeface="굴림" charset="-127"/>
            </a:endParaRPr>
          </a:p>
          <a:p>
            <a:pPr eaLnBrk="1" hangingPunct="1"/>
            <a:endParaRPr lang="en-US" altLang="ko-KR" sz="2000" smtClean="0">
              <a:ea typeface="굴림" charset="-127"/>
            </a:endParaRPr>
          </a:p>
          <a:p>
            <a:pPr eaLnBrk="1" hangingPunct="1"/>
            <a:endParaRPr lang="en-US" altLang="ko-KR" sz="2000" smtClean="0">
              <a:ea typeface="굴림" charset="-127"/>
            </a:endParaRPr>
          </a:p>
          <a:p>
            <a:pPr eaLnBrk="1" hangingPunct="1"/>
            <a:endParaRPr lang="en-US" altLang="ko-KR" sz="2000" smtClean="0">
              <a:ea typeface="굴림" charset="-127"/>
            </a:endParaRPr>
          </a:p>
          <a:p>
            <a:pPr eaLnBrk="1" hangingPunct="1"/>
            <a:endParaRPr lang="en-US" altLang="ko-KR" sz="2000" smtClean="0">
              <a:ea typeface="굴림" charset="-127"/>
            </a:endParaRPr>
          </a:p>
          <a:p>
            <a:pPr eaLnBrk="1" hangingPunct="1"/>
            <a:r>
              <a:rPr lang="en-US" altLang="ko-KR" sz="2000" smtClean="0">
                <a:ea typeface="굴림" charset="-127"/>
              </a:rPr>
              <a:t>Parallel actions</a:t>
            </a:r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1295400" y="1957388"/>
            <a:ext cx="20081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CustomerWindow.printFile( )</a:t>
            </a:r>
          </a:p>
        </p:txBody>
      </p:sp>
      <p:sp>
        <p:nvSpPr>
          <p:cNvPr id="8198" name="AutoShape 5"/>
          <p:cNvSpPr>
            <a:spLocks noChangeArrowheads="1"/>
          </p:cNvSpPr>
          <p:nvPr/>
        </p:nvSpPr>
        <p:spPr bwMode="auto">
          <a:xfrm>
            <a:off x="5526088" y="3414713"/>
            <a:ext cx="1270000" cy="40005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Create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postscript file</a:t>
            </a:r>
          </a:p>
        </p:txBody>
      </p:sp>
      <p:sp>
        <p:nvSpPr>
          <p:cNvPr id="8199" name="AutoShape 6"/>
          <p:cNvSpPr>
            <a:spLocks noChangeArrowheads="1"/>
          </p:cNvSpPr>
          <p:nvPr/>
        </p:nvSpPr>
        <p:spPr bwMode="auto">
          <a:xfrm>
            <a:off x="5526088" y="2438400"/>
            <a:ext cx="1270000" cy="54768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Show</a:t>
            </a:r>
          </a:p>
          <a:p>
            <a:pPr algn="ct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MessageBox</a:t>
            </a:r>
          </a:p>
          <a:p>
            <a:pPr algn="ct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“Printing”</a:t>
            </a:r>
          </a:p>
          <a:p>
            <a:pPr algn="ct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on screen</a:t>
            </a:r>
          </a:p>
        </p:txBody>
      </p:sp>
      <p:sp>
        <p:nvSpPr>
          <p:cNvPr id="8200" name="AutoShape 7"/>
          <p:cNvSpPr>
            <a:spLocks noChangeArrowheads="1"/>
          </p:cNvSpPr>
          <p:nvPr/>
        </p:nvSpPr>
        <p:spPr bwMode="auto">
          <a:xfrm>
            <a:off x="2768600" y="3414713"/>
            <a:ext cx="1270000" cy="40005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Remove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MessageBox</a:t>
            </a:r>
          </a:p>
        </p:txBody>
      </p:sp>
      <p:sp>
        <p:nvSpPr>
          <p:cNvPr id="8201" name="AutoShape 8"/>
          <p:cNvSpPr>
            <a:spLocks noChangeArrowheads="1"/>
          </p:cNvSpPr>
          <p:nvPr/>
        </p:nvSpPr>
        <p:spPr bwMode="auto">
          <a:xfrm>
            <a:off x="5526088" y="1676400"/>
            <a:ext cx="1270000" cy="56197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Show</a:t>
            </a:r>
          </a:p>
          <a:p>
            <a:pPr algn="ct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MessageBox</a:t>
            </a:r>
          </a:p>
          <a:p>
            <a:pPr algn="ct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“Disk full” </a:t>
            </a:r>
          </a:p>
          <a:p>
            <a:pPr algn="ct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on screen</a:t>
            </a:r>
          </a:p>
        </p:txBody>
      </p:sp>
      <p:sp>
        <p:nvSpPr>
          <p:cNvPr id="8202" name="Line 9"/>
          <p:cNvSpPr>
            <a:spLocks noChangeShapeType="1"/>
          </p:cNvSpPr>
          <p:nvPr/>
        </p:nvSpPr>
        <p:spPr bwMode="auto">
          <a:xfrm>
            <a:off x="2362200" y="23622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3" name="Line 10"/>
          <p:cNvSpPr>
            <a:spLocks noChangeShapeType="1"/>
          </p:cNvSpPr>
          <p:nvPr/>
        </p:nvSpPr>
        <p:spPr bwMode="auto">
          <a:xfrm>
            <a:off x="6172200" y="2971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4" name="Line 11"/>
          <p:cNvSpPr>
            <a:spLocks noChangeShapeType="1"/>
          </p:cNvSpPr>
          <p:nvPr/>
        </p:nvSpPr>
        <p:spPr bwMode="auto">
          <a:xfrm flipH="1" flipV="1">
            <a:off x="4083050" y="3636963"/>
            <a:ext cx="1403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5" name="Text Box 12"/>
          <p:cNvSpPr txBox="1">
            <a:spLocks noChangeArrowheads="1"/>
          </p:cNvSpPr>
          <p:nvPr/>
        </p:nvSpPr>
        <p:spPr bwMode="auto">
          <a:xfrm>
            <a:off x="4114800" y="1752600"/>
            <a:ext cx="7905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[disk full]</a:t>
            </a:r>
          </a:p>
        </p:txBody>
      </p:sp>
      <p:sp>
        <p:nvSpPr>
          <p:cNvPr id="8206" name="AutoShape 13"/>
          <p:cNvSpPr>
            <a:spLocks noChangeArrowheads="1"/>
          </p:cNvSpPr>
          <p:nvPr/>
        </p:nvSpPr>
        <p:spPr bwMode="auto">
          <a:xfrm>
            <a:off x="3098800" y="2238375"/>
            <a:ext cx="596900" cy="215900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8207" name="Line 14"/>
          <p:cNvSpPr>
            <a:spLocks noChangeShapeType="1"/>
          </p:cNvSpPr>
          <p:nvPr/>
        </p:nvSpPr>
        <p:spPr bwMode="auto">
          <a:xfrm flipV="1">
            <a:off x="3708400" y="1965325"/>
            <a:ext cx="1827213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8" name="Line 15"/>
          <p:cNvSpPr>
            <a:spLocks noChangeShapeType="1"/>
          </p:cNvSpPr>
          <p:nvPr/>
        </p:nvSpPr>
        <p:spPr bwMode="auto">
          <a:xfrm>
            <a:off x="3738563" y="2349500"/>
            <a:ext cx="1766887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9" name="Line 16"/>
          <p:cNvSpPr>
            <a:spLocks noChangeShapeType="1"/>
          </p:cNvSpPr>
          <p:nvPr/>
        </p:nvSpPr>
        <p:spPr bwMode="auto">
          <a:xfrm flipH="1" flipV="1">
            <a:off x="2133600" y="35814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210" name="Group 17"/>
          <p:cNvGrpSpPr>
            <a:grpSpLocks/>
          </p:cNvGrpSpPr>
          <p:nvPr/>
        </p:nvGrpSpPr>
        <p:grpSpPr bwMode="auto">
          <a:xfrm>
            <a:off x="1981200" y="3505200"/>
            <a:ext cx="139700" cy="144463"/>
            <a:chOff x="904" y="4568"/>
            <a:chExt cx="136" cy="136"/>
          </a:xfrm>
        </p:grpSpPr>
        <p:sp>
          <p:nvSpPr>
            <p:cNvPr id="8234" name="Oval 18"/>
            <p:cNvSpPr>
              <a:spLocks noChangeArrowheads="1"/>
            </p:cNvSpPr>
            <p:nvPr/>
          </p:nvSpPr>
          <p:spPr bwMode="auto">
            <a:xfrm>
              <a:off x="904" y="4568"/>
              <a:ext cx="136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8235" name="Oval 19"/>
            <p:cNvSpPr>
              <a:spLocks noChangeArrowheads="1"/>
            </p:cNvSpPr>
            <p:nvPr/>
          </p:nvSpPr>
          <p:spPr bwMode="auto">
            <a:xfrm>
              <a:off x="937" y="4601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</p:grpSp>
      <p:sp>
        <p:nvSpPr>
          <p:cNvPr id="8211" name="Line 20"/>
          <p:cNvSpPr>
            <a:spLocks noChangeShapeType="1"/>
          </p:cNvSpPr>
          <p:nvPr/>
        </p:nvSpPr>
        <p:spPr bwMode="auto">
          <a:xfrm flipV="1">
            <a:off x="6781800" y="1981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12" name="Text Box 21"/>
          <p:cNvSpPr txBox="1">
            <a:spLocks noChangeArrowheads="1"/>
          </p:cNvSpPr>
          <p:nvPr/>
        </p:nvSpPr>
        <p:spPr bwMode="auto">
          <a:xfrm>
            <a:off x="4191000" y="3328988"/>
            <a:ext cx="13128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^Printer.Print(file)</a:t>
            </a:r>
          </a:p>
        </p:txBody>
      </p:sp>
      <p:sp>
        <p:nvSpPr>
          <p:cNvPr id="8213" name="Text Box 22"/>
          <p:cNvSpPr txBox="1">
            <a:spLocks noChangeArrowheads="1"/>
          </p:cNvSpPr>
          <p:nvPr/>
        </p:nvSpPr>
        <p:spPr bwMode="auto">
          <a:xfrm>
            <a:off x="4191000" y="2667000"/>
            <a:ext cx="76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[free disk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space]</a:t>
            </a:r>
          </a:p>
        </p:txBody>
      </p:sp>
      <p:sp>
        <p:nvSpPr>
          <p:cNvPr id="8214" name="AutoShape 23"/>
          <p:cNvSpPr>
            <a:spLocks noChangeArrowheads="1"/>
          </p:cNvSpPr>
          <p:nvPr/>
        </p:nvSpPr>
        <p:spPr bwMode="auto">
          <a:xfrm>
            <a:off x="5619750" y="4410075"/>
            <a:ext cx="1270000" cy="33337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Initiate</a:t>
            </a:r>
          </a:p>
        </p:txBody>
      </p:sp>
      <p:grpSp>
        <p:nvGrpSpPr>
          <p:cNvPr id="8215" name="Group 24"/>
          <p:cNvGrpSpPr>
            <a:grpSpLocks/>
          </p:cNvGrpSpPr>
          <p:nvPr/>
        </p:nvGrpSpPr>
        <p:grpSpPr bwMode="auto">
          <a:xfrm>
            <a:off x="4832350" y="5295900"/>
            <a:ext cx="2844800" cy="333375"/>
            <a:chOff x="1619" y="4498"/>
            <a:chExt cx="1344" cy="280"/>
          </a:xfrm>
        </p:grpSpPr>
        <p:sp>
          <p:nvSpPr>
            <p:cNvPr id="8232" name="AutoShape 25"/>
            <p:cNvSpPr>
              <a:spLocks noChangeArrowheads="1"/>
            </p:cNvSpPr>
            <p:nvPr/>
          </p:nvSpPr>
          <p:spPr bwMode="auto">
            <a:xfrm>
              <a:off x="1619" y="4498"/>
              <a:ext cx="600" cy="280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ko-KR" sz="1200">
                  <a:solidFill>
                    <a:schemeClr val="tx2"/>
                  </a:solidFill>
                  <a:latin typeface="Times New Roman" pitchFamily="18" charset="0"/>
                  <a:ea typeface="바탕체" pitchFamily="17" charset="-127"/>
                </a:rPr>
                <a:t>Updating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ko-KR" sz="1200">
                  <a:solidFill>
                    <a:schemeClr val="tx2"/>
                  </a:solidFill>
                  <a:latin typeface="Times New Roman" pitchFamily="18" charset="0"/>
                  <a:ea typeface="바탕체" pitchFamily="17" charset="-127"/>
                </a:rPr>
                <a:t>displayer</a:t>
              </a:r>
            </a:p>
          </p:txBody>
        </p:sp>
        <p:sp>
          <p:nvSpPr>
            <p:cNvPr id="8233" name="AutoShape 26"/>
            <p:cNvSpPr>
              <a:spLocks noChangeArrowheads="1"/>
            </p:cNvSpPr>
            <p:nvPr/>
          </p:nvSpPr>
          <p:spPr bwMode="auto">
            <a:xfrm>
              <a:off x="2363" y="4498"/>
              <a:ext cx="600" cy="280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ko-KR" sz="1200">
                  <a:solidFill>
                    <a:schemeClr val="tx2"/>
                  </a:solidFill>
                  <a:latin typeface="Times New Roman" pitchFamily="18" charset="0"/>
                  <a:ea typeface="바탕체" pitchFamily="17" charset="-127"/>
                </a:rPr>
                <a:t>Measuring</a:t>
              </a:r>
            </a:p>
          </p:txBody>
        </p:sp>
      </p:grpSp>
      <p:sp>
        <p:nvSpPr>
          <p:cNvPr id="8216" name="Line 27"/>
          <p:cNvSpPr>
            <a:spLocks noChangeShapeType="1"/>
          </p:cNvSpPr>
          <p:nvPr/>
        </p:nvSpPr>
        <p:spPr bwMode="auto">
          <a:xfrm>
            <a:off x="5627688" y="5902325"/>
            <a:ext cx="12525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17" name="Line 28"/>
          <p:cNvSpPr>
            <a:spLocks noChangeShapeType="1"/>
          </p:cNvSpPr>
          <p:nvPr/>
        </p:nvSpPr>
        <p:spPr bwMode="auto">
          <a:xfrm>
            <a:off x="5627688" y="5016500"/>
            <a:ext cx="12525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18" name="Line 29"/>
          <p:cNvSpPr>
            <a:spLocks noChangeShapeType="1"/>
          </p:cNvSpPr>
          <p:nvPr/>
        </p:nvSpPr>
        <p:spPr bwMode="auto">
          <a:xfrm flipH="1">
            <a:off x="6254750" y="4751388"/>
            <a:ext cx="0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19" name="Line 30"/>
          <p:cNvSpPr>
            <a:spLocks noChangeShapeType="1"/>
          </p:cNvSpPr>
          <p:nvPr/>
        </p:nvSpPr>
        <p:spPr bwMode="auto">
          <a:xfrm flipH="1">
            <a:off x="6254750" y="5922963"/>
            <a:ext cx="0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220" name="Group 31"/>
          <p:cNvGrpSpPr>
            <a:grpSpLocks/>
          </p:cNvGrpSpPr>
          <p:nvPr/>
        </p:nvGrpSpPr>
        <p:grpSpPr bwMode="auto">
          <a:xfrm>
            <a:off x="6191250" y="6196013"/>
            <a:ext cx="152400" cy="152400"/>
            <a:chOff x="904" y="4568"/>
            <a:chExt cx="136" cy="136"/>
          </a:xfrm>
        </p:grpSpPr>
        <p:sp>
          <p:nvSpPr>
            <p:cNvPr id="8230" name="Oval 32"/>
            <p:cNvSpPr>
              <a:spLocks noChangeArrowheads="1"/>
            </p:cNvSpPr>
            <p:nvPr/>
          </p:nvSpPr>
          <p:spPr bwMode="auto">
            <a:xfrm>
              <a:off x="904" y="4568"/>
              <a:ext cx="136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8231" name="Oval 33"/>
            <p:cNvSpPr>
              <a:spLocks noChangeArrowheads="1"/>
            </p:cNvSpPr>
            <p:nvPr/>
          </p:nvSpPr>
          <p:spPr bwMode="auto">
            <a:xfrm>
              <a:off x="937" y="4601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</p:grpSp>
      <p:sp>
        <p:nvSpPr>
          <p:cNvPr id="8221" name="Line 34"/>
          <p:cNvSpPr>
            <a:spLocks noChangeShapeType="1"/>
          </p:cNvSpPr>
          <p:nvPr/>
        </p:nvSpPr>
        <p:spPr bwMode="auto">
          <a:xfrm>
            <a:off x="5810250" y="5037138"/>
            <a:ext cx="0" cy="263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22" name="Line 35"/>
          <p:cNvSpPr>
            <a:spLocks noChangeShapeType="1"/>
          </p:cNvSpPr>
          <p:nvPr/>
        </p:nvSpPr>
        <p:spPr bwMode="auto">
          <a:xfrm>
            <a:off x="6724650" y="5037138"/>
            <a:ext cx="0" cy="263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23" name="Line 36"/>
          <p:cNvSpPr>
            <a:spLocks noChangeShapeType="1"/>
          </p:cNvSpPr>
          <p:nvPr/>
        </p:nvSpPr>
        <p:spPr bwMode="auto">
          <a:xfrm>
            <a:off x="5810250" y="5637213"/>
            <a:ext cx="0" cy="263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24" name="Line 37"/>
          <p:cNvSpPr>
            <a:spLocks noChangeShapeType="1"/>
          </p:cNvSpPr>
          <p:nvPr/>
        </p:nvSpPr>
        <p:spPr bwMode="auto">
          <a:xfrm>
            <a:off x="6724650" y="5627688"/>
            <a:ext cx="0" cy="263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25" name="Text Box 38"/>
          <p:cNvSpPr txBox="1">
            <a:spLocks noChangeArrowheads="1"/>
          </p:cNvSpPr>
          <p:nvPr/>
        </p:nvSpPr>
        <p:spPr bwMode="auto">
          <a:xfrm>
            <a:off x="3810000" y="4191000"/>
            <a:ext cx="22510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Sampler.Run(channel, frequency)</a:t>
            </a:r>
          </a:p>
        </p:txBody>
      </p:sp>
      <p:sp>
        <p:nvSpPr>
          <p:cNvPr id="8226" name="Line 39"/>
          <p:cNvSpPr>
            <a:spLocks noChangeShapeType="1"/>
          </p:cNvSpPr>
          <p:nvPr/>
        </p:nvSpPr>
        <p:spPr bwMode="auto">
          <a:xfrm>
            <a:off x="4514850" y="4595813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227" name="Group 40"/>
          <p:cNvGrpSpPr>
            <a:grpSpLocks/>
          </p:cNvGrpSpPr>
          <p:nvPr/>
        </p:nvGrpSpPr>
        <p:grpSpPr bwMode="auto">
          <a:xfrm>
            <a:off x="7404100" y="1912938"/>
            <a:ext cx="139700" cy="144462"/>
            <a:chOff x="904" y="4568"/>
            <a:chExt cx="136" cy="136"/>
          </a:xfrm>
        </p:grpSpPr>
        <p:sp>
          <p:nvSpPr>
            <p:cNvPr id="8228" name="Oval 41"/>
            <p:cNvSpPr>
              <a:spLocks noChangeArrowheads="1"/>
            </p:cNvSpPr>
            <p:nvPr/>
          </p:nvSpPr>
          <p:spPr bwMode="auto">
            <a:xfrm>
              <a:off x="904" y="4568"/>
              <a:ext cx="136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8229" name="Oval 42"/>
            <p:cNvSpPr>
              <a:spLocks noChangeArrowheads="1"/>
            </p:cNvSpPr>
            <p:nvPr/>
          </p:nvSpPr>
          <p:spPr bwMode="auto">
            <a:xfrm>
              <a:off x="937" y="4601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06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5ED5AE04-627F-4829-A658-C798466D7379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Example of Activity Diagram</a:t>
            </a:r>
            <a:endParaRPr lang="ko-KR" altLang="en-US" smtClean="0">
              <a:ea typeface="굴림" charset="-127"/>
            </a:endParaRPr>
          </a:p>
        </p:txBody>
      </p:sp>
      <p:sp>
        <p:nvSpPr>
          <p:cNvPr id="922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400" smtClean="0">
                <a:ea typeface="굴림" charset="-127"/>
              </a:rPr>
              <a:t>Activity diagram for delivery activities</a:t>
            </a:r>
          </a:p>
        </p:txBody>
      </p:sp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3600"/>
            <a:ext cx="7402513" cy="330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667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60053F4E-BEC9-4474-84D5-F814E813F10E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Swimlanes and passing Objects</a:t>
            </a:r>
          </a:p>
        </p:txBody>
      </p:sp>
      <p:sp>
        <p:nvSpPr>
          <p:cNvPr id="1024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610600" cy="2514600"/>
          </a:xfrm>
        </p:spPr>
        <p:txBody>
          <a:bodyPr/>
          <a:lstStyle/>
          <a:p>
            <a:pPr eaLnBrk="1" hangingPunct="1"/>
            <a:r>
              <a:rPr lang="en-US" altLang="ko-KR" sz="2400" smtClean="0">
                <a:ea typeface="굴림" charset="-127"/>
              </a:rPr>
              <a:t>Swimlanes</a:t>
            </a:r>
          </a:p>
          <a:p>
            <a:pPr lvl="1" eaLnBrk="1" hangingPunct="1"/>
            <a:r>
              <a:rPr lang="en-US" altLang="ko-KR" sz="1800" smtClean="0">
                <a:ea typeface="굴림" charset="-127"/>
              </a:rPr>
              <a:t>groups activities, with respect to their responsibility</a:t>
            </a:r>
          </a:p>
          <a:p>
            <a:pPr lvl="1" eaLnBrk="1" hangingPunct="1"/>
            <a:r>
              <a:rPr lang="en-US" altLang="ko-KR" sz="1800" smtClean="0">
                <a:ea typeface="굴림" charset="-127"/>
              </a:rPr>
              <a:t>to show explicitly where actions are performed</a:t>
            </a:r>
          </a:p>
          <a:p>
            <a:pPr lvl="1" eaLnBrk="1" hangingPunct="1"/>
            <a:r>
              <a:rPr lang="en-US" altLang="ko-KR" sz="1800" smtClean="0">
                <a:ea typeface="굴림" charset="-127"/>
              </a:rPr>
              <a:t>to show in which part of an organization work is performed</a:t>
            </a:r>
          </a:p>
          <a:p>
            <a:pPr eaLnBrk="1" hangingPunct="1"/>
            <a:r>
              <a:rPr lang="en-US" altLang="ko-KR" sz="2400" smtClean="0">
                <a:ea typeface="굴림" charset="-127"/>
              </a:rPr>
              <a:t>Objects</a:t>
            </a:r>
          </a:p>
          <a:p>
            <a:pPr lvl="1" eaLnBrk="1" hangingPunct="1"/>
            <a:r>
              <a:rPr lang="en-US" altLang="ko-KR" sz="1800" smtClean="0">
                <a:ea typeface="굴림" charset="-127"/>
              </a:rPr>
              <a:t>Objects are either </a:t>
            </a:r>
            <a:r>
              <a:rPr lang="en-US" altLang="ko-KR" sz="1800" i="1" smtClean="0">
                <a:ea typeface="굴림" charset="-127"/>
              </a:rPr>
              <a:t>input</a:t>
            </a:r>
            <a:r>
              <a:rPr lang="en-US" altLang="ko-KR" sz="1800" smtClean="0">
                <a:ea typeface="굴림" charset="-127"/>
              </a:rPr>
              <a:t> to or </a:t>
            </a:r>
            <a:r>
              <a:rPr lang="en-US" altLang="ko-KR" sz="1800" i="1" smtClean="0">
                <a:ea typeface="굴림" charset="-127"/>
              </a:rPr>
              <a:t>output</a:t>
            </a:r>
            <a:r>
              <a:rPr lang="en-US" altLang="ko-KR" sz="1800" smtClean="0">
                <a:ea typeface="굴림" charset="-127"/>
              </a:rPr>
              <a:t> from the actions in activity diagrams</a:t>
            </a:r>
          </a:p>
        </p:txBody>
      </p:sp>
      <p:sp>
        <p:nvSpPr>
          <p:cNvPr id="10245" name="AutoShape 4"/>
          <p:cNvSpPr>
            <a:spLocks noChangeArrowheads="1"/>
          </p:cNvSpPr>
          <p:nvPr/>
        </p:nvSpPr>
        <p:spPr bwMode="auto">
          <a:xfrm>
            <a:off x="5145088" y="4265613"/>
            <a:ext cx="1270000" cy="33337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Initiate</a:t>
            </a:r>
          </a:p>
        </p:txBody>
      </p:sp>
      <p:sp>
        <p:nvSpPr>
          <p:cNvPr id="10246" name="AutoShape 5"/>
          <p:cNvSpPr>
            <a:spLocks noChangeArrowheads="1"/>
          </p:cNvSpPr>
          <p:nvPr/>
        </p:nvSpPr>
        <p:spPr bwMode="auto">
          <a:xfrm>
            <a:off x="2241550" y="5151438"/>
            <a:ext cx="1270000" cy="33337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Updating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displayer</a:t>
            </a:r>
          </a:p>
        </p:txBody>
      </p:sp>
      <p:sp>
        <p:nvSpPr>
          <p:cNvPr id="10247" name="AutoShape 6"/>
          <p:cNvSpPr>
            <a:spLocks noChangeArrowheads="1"/>
          </p:cNvSpPr>
          <p:nvPr/>
        </p:nvSpPr>
        <p:spPr bwMode="auto">
          <a:xfrm>
            <a:off x="5932488" y="5151438"/>
            <a:ext cx="1270000" cy="33337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Measuring</a:t>
            </a:r>
          </a:p>
        </p:txBody>
      </p:sp>
      <p:sp>
        <p:nvSpPr>
          <p:cNvPr id="10248" name="Line 7"/>
          <p:cNvSpPr>
            <a:spLocks noChangeShapeType="1"/>
          </p:cNvSpPr>
          <p:nvPr/>
        </p:nvSpPr>
        <p:spPr bwMode="auto">
          <a:xfrm>
            <a:off x="5154613" y="5757863"/>
            <a:ext cx="12525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49" name="Line 8"/>
          <p:cNvSpPr>
            <a:spLocks noChangeShapeType="1"/>
          </p:cNvSpPr>
          <p:nvPr/>
        </p:nvSpPr>
        <p:spPr bwMode="auto">
          <a:xfrm>
            <a:off x="5154613" y="4872038"/>
            <a:ext cx="12525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50" name="Line 9"/>
          <p:cNvSpPr>
            <a:spLocks noChangeShapeType="1"/>
          </p:cNvSpPr>
          <p:nvPr/>
        </p:nvSpPr>
        <p:spPr bwMode="auto">
          <a:xfrm flipH="1">
            <a:off x="5780088" y="4606925"/>
            <a:ext cx="0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51" name="Line 10"/>
          <p:cNvSpPr>
            <a:spLocks noChangeShapeType="1"/>
          </p:cNvSpPr>
          <p:nvPr/>
        </p:nvSpPr>
        <p:spPr bwMode="auto">
          <a:xfrm flipH="1">
            <a:off x="5780088" y="5778500"/>
            <a:ext cx="0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0252" name="Group 11"/>
          <p:cNvGrpSpPr>
            <a:grpSpLocks/>
          </p:cNvGrpSpPr>
          <p:nvPr/>
        </p:nvGrpSpPr>
        <p:grpSpPr bwMode="auto">
          <a:xfrm>
            <a:off x="5713413" y="6042025"/>
            <a:ext cx="153987" cy="163513"/>
            <a:chOff x="904" y="4568"/>
            <a:chExt cx="136" cy="136"/>
          </a:xfrm>
        </p:grpSpPr>
        <p:sp>
          <p:nvSpPr>
            <p:cNvPr id="10266" name="Oval 12"/>
            <p:cNvSpPr>
              <a:spLocks noChangeArrowheads="1"/>
            </p:cNvSpPr>
            <p:nvPr/>
          </p:nvSpPr>
          <p:spPr bwMode="auto">
            <a:xfrm>
              <a:off x="904" y="4568"/>
              <a:ext cx="136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0267" name="Oval 13"/>
            <p:cNvSpPr>
              <a:spLocks noChangeArrowheads="1"/>
            </p:cNvSpPr>
            <p:nvPr/>
          </p:nvSpPr>
          <p:spPr bwMode="auto">
            <a:xfrm>
              <a:off x="937" y="4601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</p:grpSp>
      <p:sp>
        <p:nvSpPr>
          <p:cNvPr id="10253" name="Line 14"/>
          <p:cNvSpPr>
            <a:spLocks noChangeShapeType="1"/>
          </p:cNvSpPr>
          <p:nvPr/>
        </p:nvSpPr>
        <p:spPr bwMode="auto">
          <a:xfrm flipH="1">
            <a:off x="3478213" y="4892675"/>
            <a:ext cx="1709737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54" name="Line 15"/>
          <p:cNvSpPr>
            <a:spLocks noChangeShapeType="1"/>
          </p:cNvSpPr>
          <p:nvPr/>
        </p:nvSpPr>
        <p:spPr bwMode="auto">
          <a:xfrm>
            <a:off x="6330950" y="4892675"/>
            <a:ext cx="0" cy="263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55" name="Line 16"/>
          <p:cNvSpPr>
            <a:spLocks noChangeShapeType="1"/>
          </p:cNvSpPr>
          <p:nvPr/>
        </p:nvSpPr>
        <p:spPr bwMode="auto">
          <a:xfrm>
            <a:off x="3460750" y="5473700"/>
            <a:ext cx="1727200" cy="282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56" name="Line 17"/>
          <p:cNvSpPr>
            <a:spLocks noChangeShapeType="1"/>
          </p:cNvSpPr>
          <p:nvPr/>
        </p:nvSpPr>
        <p:spPr bwMode="auto">
          <a:xfrm>
            <a:off x="6330950" y="5483225"/>
            <a:ext cx="0" cy="263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57" name="Text Box 18"/>
          <p:cNvSpPr txBox="1">
            <a:spLocks noChangeArrowheads="1"/>
          </p:cNvSpPr>
          <p:nvPr/>
        </p:nvSpPr>
        <p:spPr bwMode="auto">
          <a:xfrm>
            <a:off x="5848350" y="3970338"/>
            <a:ext cx="22510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Sampler.Run(channel, frequency)</a:t>
            </a:r>
          </a:p>
        </p:txBody>
      </p:sp>
      <p:sp>
        <p:nvSpPr>
          <p:cNvPr id="10258" name="Line 19"/>
          <p:cNvSpPr>
            <a:spLocks noChangeShapeType="1"/>
          </p:cNvSpPr>
          <p:nvPr/>
        </p:nvSpPr>
        <p:spPr bwMode="auto">
          <a:xfrm flipH="1">
            <a:off x="5773738" y="3886200"/>
            <a:ext cx="3175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59" name="Rectangle 20"/>
          <p:cNvSpPr>
            <a:spLocks noChangeArrowheads="1"/>
          </p:cNvSpPr>
          <p:nvPr/>
        </p:nvSpPr>
        <p:spPr bwMode="auto">
          <a:xfrm>
            <a:off x="2082800" y="3657600"/>
            <a:ext cx="6146800" cy="2667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10260" name="Line 21"/>
          <p:cNvSpPr>
            <a:spLocks noChangeShapeType="1"/>
          </p:cNvSpPr>
          <p:nvPr/>
        </p:nvSpPr>
        <p:spPr bwMode="auto">
          <a:xfrm>
            <a:off x="4233863" y="3657600"/>
            <a:ext cx="0" cy="266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61" name="Text Box 22"/>
          <p:cNvSpPr txBox="1">
            <a:spLocks noChangeArrowheads="1"/>
          </p:cNvSpPr>
          <p:nvPr/>
        </p:nvSpPr>
        <p:spPr bwMode="auto">
          <a:xfrm>
            <a:off x="2209800" y="3657600"/>
            <a:ext cx="933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solidFill>
                  <a:schemeClr val="tx2"/>
                </a:solidFill>
                <a:latin typeface="굴림" charset="-127"/>
                <a:ea typeface="굴림" charset="-127"/>
              </a:rPr>
              <a:t>Displayer</a:t>
            </a:r>
          </a:p>
        </p:txBody>
      </p:sp>
      <p:sp>
        <p:nvSpPr>
          <p:cNvPr id="10262" name="Text Box 23"/>
          <p:cNvSpPr txBox="1">
            <a:spLocks noChangeArrowheads="1"/>
          </p:cNvSpPr>
          <p:nvPr/>
        </p:nvSpPr>
        <p:spPr bwMode="auto">
          <a:xfrm>
            <a:off x="4343400" y="3657600"/>
            <a:ext cx="847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solidFill>
                  <a:schemeClr val="tx2"/>
                </a:solidFill>
                <a:latin typeface="굴림" charset="-127"/>
                <a:ea typeface="굴림" charset="-127"/>
              </a:rPr>
              <a:t>Sampler</a:t>
            </a:r>
          </a:p>
        </p:txBody>
      </p:sp>
      <p:sp>
        <p:nvSpPr>
          <p:cNvPr id="10263" name="Rectangle 24"/>
          <p:cNvSpPr>
            <a:spLocks noChangeArrowheads="1"/>
          </p:cNvSpPr>
          <p:nvPr/>
        </p:nvSpPr>
        <p:spPr bwMode="auto">
          <a:xfrm>
            <a:off x="3929063" y="5151438"/>
            <a:ext cx="998537" cy="333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u="sng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Measured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u="sng">
                <a:solidFill>
                  <a:schemeClr val="tx2"/>
                </a:solidFill>
                <a:latin typeface="Times New Roman" pitchFamily="18" charset="0"/>
                <a:ea typeface="바탕체" pitchFamily="17" charset="-127"/>
              </a:rPr>
              <a:t>value</a:t>
            </a:r>
            <a:endParaRPr kumimoji="1" lang="en-US" altLang="ko-KR" sz="1200">
              <a:solidFill>
                <a:schemeClr val="tx2"/>
              </a:solidFill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264" name="Line 25"/>
          <p:cNvSpPr>
            <a:spLocks noChangeShapeType="1"/>
          </p:cNvSpPr>
          <p:nvPr/>
        </p:nvSpPr>
        <p:spPr bwMode="auto">
          <a:xfrm flipH="1">
            <a:off x="4927600" y="5310188"/>
            <a:ext cx="99853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65" name="Line 26"/>
          <p:cNvSpPr>
            <a:spLocks noChangeShapeType="1"/>
          </p:cNvSpPr>
          <p:nvPr/>
        </p:nvSpPr>
        <p:spPr bwMode="auto">
          <a:xfrm flipH="1">
            <a:off x="3487738" y="5310188"/>
            <a:ext cx="42386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915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8DC9DB97-41F2-4733-9286-7886A1643E75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Example of Swimlane</a:t>
            </a:r>
            <a:endParaRPr lang="ko-KR" altLang="en-US" smtClean="0">
              <a:ea typeface="굴림" charset="-127"/>
            </a:endParaRP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1993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249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49275" y="101600"/>
            <a:ext cx="8042275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Swim lanes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0"/>
            <a:ext cx="3840163" cy="43434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Used to assign responsibility to objects or individuals who actually perform the activity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Represents a separation of roles among objects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Can be drawn horizontally or vertically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500" t="31395" r="37917" b="7364"/>
          <a:stretch/>
        </p:blipFill>
        <p:spPr>
          <a:xfrm>
            <a:off x="5410200" y="762000"/>
            <a:ext cx="3255962" cy="54727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Sample Activity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4584" t="32558" r="33333" b="4650"/>
          <a:stretch/>
        </p:blipFill>
        <p:spPr>
          <a:xfrm>
            <a:off x="2514600" y="1066800"/>
            <a:ext cx="47808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번호 개체 틀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9CE6A448-F8EC-49DB-B6F5-5F9B61ED6559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Activity Diagram Example</a:t>
            </a:r>
          </a:p>
        </p:txBody>
      </p:sp>
      <p:pic>
        <p:nvPicPr>
          <p:cNvPr id="12292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70560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642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Activity Diagram Syntax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5943600" cy="4525963"/>
          </a:xfrm>
        </p:spPr>
        <p:txBody>
          <a:bodyPr rtlCol="0">
            <a:noAutofit/>
          </a:bodyPr>
          <a:lstStyle/>
          <a:p>
            <a:pPr marL="348375" indent="-348375" eaLnBrk="1" fontAlgn="auto" hangingPunct="1">
              <a:spcBef>
                <a:spcPts val="1999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Action or Activity</a:t>
            </a:r>
          </a:p>
          <a:p>
            <a:pPr marL="684737" lvl="1" indent="-336362" eaLnBrk="1" fontAlgn="auto" hangingPunct="1">
              <a:spcBef>
                <a:spcPts val="603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Represents action or set of actions</a:t>
            </a:r>
          </a:p>
          <a:p>
            <a:pPr marL="348375" indent="-348375" eaLnBrk="1" fontAlgn="auto" hangingPunct="1">
              <a:spcBef>
                <a:spcPts val="1999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Control Flow</a:t>
            </a:r>
          </a:p>
          <a:p>
            <a:pPr marL="684737" lvl="1" indent="-336362" eaLnBrk="1" fontAlgn="auto" hangingPunct="1">
              <a:spcBef>
                <a:spcPts val="603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Shows sequence of execution</a:t>
            </a:r>
          </a:p>
          <a:p>
            <a:pPr marL="348375" indent="-348375" eaLnBrk="1" fontAlgn="auto" hangingPunct="1">
              <a:spcBef>
                <a:spcPts val="1999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Initial Node</a:t>
            </a:r>
          </a:p>
          <a:p>
            <a:pPr marL="684737" lvl="1" indent="-336362" eaLnBrk="1" fontAlgn="auto" hangingPunct="1">
              <a:spcBef>
                <a:spcPts val="603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beginning of a set of actions</a:t>
            </a:r>
          </a:p>
          <a:p>
            <a:pPr marL="348375" indent="-348375" eaLnBrk="1" fontAlgn="auto" hangingPunct="1">
              <a:spcBef>
                <a:spcPts val="1999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Final Node</a:t>
            </a:r>
          </a:p>
          <a:p>
            <a:pPr marL="684737" lvl="1" indent="-336362" eaLnBrk="1" fontAlgn="auto" hangingPunct="1">
              <a:spcBef>
                <a:spcPts val="603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Stops all flows in an activity</a:t>
            </a:r>
          </a:p>
          <a:p>
            <a:pPr marL="348375" indent="-348375" eaLnBrk="1" fontAlgn="auto" hangingPunct="1">
              <a:spcBef>
                <a:spcPts val="1999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Decision Node</a:t>
            </a:r>
          </a:p>
          <a:p>
            <a:pPr marL="684737" lvl="1" indent="-336362" eaLnBrk="1" fontAlgn="auto" hangingPunct="1">
              <a:spcBef>
                <a:spcPts val="603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Represents a test condition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00800" y="1600200"/>
            <a:ext cx="1447800" cy="609600"/>
          </a:xfrm>
          <a:prstGeom prst="roundRect">
            <a:avLst>
              <a:gd name="adj" fmla="val 45771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00800" y="2971800"/>
            <a:ext cx="13716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9342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News Gothic MT"/>
            </a:endParaRPr>
          </a:p>
        </p:txBody>
      </p:sp>
      <p:grpSp>
        <p:nvGrpSpPr>
          <p:cNvPr id="22535" name="Group 12"/>
          <p:cNvGrpSpPr>
            <a:grpSpLocks/>
          </p:cNvGrpSpPr>
          <p:nvPr/>
        </p:nvGrpSpPr>
        <p:grpSpPr bwMode="auto">
          <a:xfrm>
            <a:off x="6858000" y="4267200"/>
            <a:ext cx="457200" cy="457200"/>
            <a:chOff x="6858000" y="4343400"/>
            <a:chExt cx="457200" cy="457200"/>
          </a:xfrm>
        </p:grpSpPr>
        <p:sp>
          <p:nvSpPr>
            <p:cNvPr id="11" name="Oval 10"/>
            <p:cNvSpPr/>
            <p:nvPr/>
          </p:nvSpPr>
          <p:spPr>
            <a:xfrm>
              <a:off x="6858000" y="4343400"/>
              <a:ext cx="457200" cy="45720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>
                <a:solidFill>
                  <a:srgbClr val="FFFFFF"/>
                </a:solidFill>
                <a:latin typeface="News Gothic M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934200" y="4419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>
                <a:solidFill>
                  <a:srgbClr val="FFFFFF"/>
                </a:solidFill>
                <a:latin typeface="News Gothic MT"/>
              </a:endParaRPr>
            </a:p>
          </p:txBody>
        </p:sp>
      </p:grpSp>
      <p:sp>
        <p:nvSpPr>
          <p:cNvPr id="12" name="Diamond 11"/>
          <p:cNvSpPr/>
          <p:nvPr/>
        </p:nvSpPr>
        <p:spPr>
          <a:xfrm>
            <a:off x="6858000" y="5029200"/>
            <a:ext cx="457200" cy="457200"/>
          </a:xfrm>
          <a:prstGeom prst="diamo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News Gothic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152E3447-F4D2-4851-A877-6155A25EDD84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Objectives</a:t>
            </a:r>
          </a:p>
        </p:txBody>
      </p:sp>
      <p:sp>
        <p:nvSpPr>
          <p:cNvPr id="410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33400" y="1371600"/>
            <a:ext cx="8228013" cy="50942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ko-KR" altLang="en-US" sz="2400" smtClean="0">
                <a:ea typeface="굴림" charset="-127"/>
              </a:rPr>
              <a:t>■ </a:t>
            </a:r>
            <a:r>
              <a:rPr lang="en-US" altLang="ko-KR" sz="2400" smtClean="0">
                <a:ea typeface="굴림" charset="-127"/>
              </a:rPr>
              <a:t>Understand the rules and style guidelines for activity diagrams.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400" smtClean="0">
                <a:ea typeface="굴림" charset="-127"/>
              </a:rPr>
              <a:t>■ Understand the rules and style guidelines for use cases and use case diagrams.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400" smtClean="0">
                <a:ea typeface="굴림" charset="-127"/>
              </a:rPr>
              <a:t>■ Understand the process used to create use cases and use case diagrams.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400" smtClean="0">
                <a:ea typeface="굴림" charset="-127"/>
              </a:rPr>
              <a:t>■ Be able to create functional models using activity diagrams, use cases, and use case diagrams.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400" smtClean="0">
                <a:ea typeface="굴림" charset="-127"/>
              </a:rPr>
              <a:t>■ Become familiar with the use of use case points.</a:t>
            </a:r>
            <a:endParaRPr lang="ko-KR" altLang="en-US" sz="240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971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549275" y="152400"/>
            <a:ext cx="8042275" cy="835025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Elements of an Activity Diagram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579293" y="987425"/>
            <a:ext cx="8042275" cy="43434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Actions &amp; Activities</a:t>
            </a:r>
          </a:p>
          <a:p>
            <a:pPr lvl="1" eaLnBrk="1" hangingPunct="1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Something performed for some specific business reason</a:t>
            </a:r>
          </a:p>
          <a:p>
            <a:pPr lvl="1" eaLnBrk="1" hangingPunct="1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Named with a verb and a noun (e.g., Get Patient Information)</a:t>
            </a:r>
          </a:p>
          <a:p>
            <a:pPr lvl="1" eaLnBrk="1" hangingPunct="1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Activities can be further sub-divided; actions cannot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Object Nodes: represent the flow of information from one 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activity</a:t>
            </a: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to another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Control Flows: model execution paths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Object Flows: model the flow of objects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Control Nodes: 7 types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10350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Control Nodes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535420" y="1143000"/>
            <a:ext cx="8042275" cy="43434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Initial node: the beginning of the set of actions/activities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Final-activity node: stops all actions/activities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Final-flow node: stops one execution path but allows others to continue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Decision node: represents a test to determine which path to use to continue (based on a guard condition)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Merge node: rejoins mutually exclusive execution paths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Fork node: separates a single execution path into one or more parallel paths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Join node: rejoins parallel execution paths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8826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Activity Diagram Symbols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166" t="28295" r="34167" b="7364"/>
          <a:stretch/>
        </p:blipFill>
        <p:spPr>
          <a:xfrm>
            <a:off x="1986498" y="971550"/>
            <a:ext cx="4831814" cy="52768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49275" y="263525"/>
            <a:ext cx="8042275" cy="13366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Guidelines for Activity Diagrams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311275" y="1828800"/>
            <a:ext cx="6918325" cy="3657600"/>
          </a:xfrm>
        </p:spPr>
        <p:txBody>
          <a:bodyPr/>
          <a:lstStyle/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Set the scope of the activity being modeled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the activities; connect them with flows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any decisions that must be made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potential parallelism in the process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Draw the activity diagram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549275" y="228600"/>
            <a:ext cx="8042275" cy="6858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Creating an Activity Diagram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49275" y="916709"/>
            <a:ext cx="8137525" cy="43434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Choose a business process identified previously</a:t>
            </a:r>
          </a:p>
          <a:p>
            <a:pPr lvl="1" eaLnBrk="1" hangingPunct="1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Review the requirements definition and use-case diagram</a:t>
            </a:r>
          </a:p>
          <a:p>
            <a:pPr lvl="1" eaLnBrk="1" hangingPunct="1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Review other documentation collected thus far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the set of activities used in the business process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control flows and nodes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the object flows and nodes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Lay out &amp; draw the diagram (minimize crossing lines)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87F7-7E58-4FC4-8638-E5E6327A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Activity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93C42-7CB5-4F80-88E1-D84F1F3F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http://dollipolly.tistory.com/entry/UML%ED%99%9C%EB%8F%99-%EB%8B%A4%EC%9D%B4%EC%96%B4%EA%B7%B8%EB%9E%A8</a:t>
            </a:r>
            <a:r>
              <a:rPr lang="en-US" altLang="ko-KR" dirty="0"/>
              <a:t>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43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Activity diagram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정의 </a:t>
            </a:r>
            <a:r>
              <a:rPr lang="is-IS" altLang="ko-KR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처리 로직이나 조건에 따른 처리흐름을 순서에 따라 정의한 모델</a:t>
            </a:r>
          </a:p>
          <a:p>
            <a:pPr eaLnBrk="1" hangingPunct="1"/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작성목</a:t>
            </a:r>
            <a:r>
              <a:rPr lang="ko-KR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적</a:t>
            </a:r>
            <a:endParaRPr lang="en-US" altLang="ko-KR" sz="28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ko-KR" altLang="is-IS" sz="2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처리순서 표현 </a:t>
            </a:r>
            <a:r>
              <a:rPr lang="is-IS" altLang="ko-KR" sz="2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</a:t>
            </a:r>
            <a:r>
              <a:rPr lang="ko-KR" altLang="is-IS" sz="2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대상에 관계없이</a:t>
            </a:r>
            <a:r>
              <a:rPr lang="is-IS" altLang="ko-KR" sz="2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..)</a:t>
            </a:r>
          </a:p>
          <a:p>
            <a:pPr lvl="1" eaLnBrk="1" hangingPunct="1"/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비즈니스 프로세스 정의</a:t>
            </a:r>
            <a:r>
              <a:rPr lang="is-IS" altLang="ko-KR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</a:t>
            </a:r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이 용도로 가장많이 사용됨</a:t>
            </a:r>
            <a:r>
              <a:rPr lang="is-IS" altLang="ko-KR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 : </a:t>
            </a:r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업무의 </a:t>
            </a:r>
            <a:r>
              <a:rPr lang="is-IS" altLang="ko-KR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As-is</a:t>
            </a:r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분석</a:t>
            </a:r>
            <a:r>
              <a:rPr lang="is-IS" altLang="ko-KR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To-be </a:t>
            </a:r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분석 가능</a:t>
            </a:r>
            <a:endParaRPr lang="en-US" altLang="ko-KR" sz="28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프로그램 로직 정의 </a:t>
            </a:r>
            <a:r>
              <a:rPr lang="is-IS" altLang="ko-KR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처리흐름의 도식화로 프로그램 로직 정의 가능</a:t>
            </a:r>
            <a:endParaRPr lang="en-US" altLang="ko-KR" sz="28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유즈케이스 실현</a:t>
            </a:r>
          </a:p>
          <a:p>
            <a:pPr eaLnBrk="1" hangingPunct="1"/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54671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Activity diagram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9275" y="1600200"/>
            <a:ext cx="8213725" cy="4343400"/>
          </a:xfrm>
        </p:spPr>
        <p:txBody>
          <a:bodyPr/>
          <a:lstStyle/>
          <a:p>
            <a:pPr eaLnBrk="1" hangingPunct="1"/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작성시기 </a:t>
            </a:r>
            <a:r>
              <a:rPr lang="is-IS" altLang="ko-KR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ko-KR" altLang="is-I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그 시점이 한정되어 있지 않고 다양하게 사용 가</a:t>
            </a:r>
            <a:r>
              <a:rPr lang="ko-KR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능</a:t>
            </a:r>
            <a:endParaRPr lang="en-US" altLang="ko-KR" sz="28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업무 프로세스 정의 시점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</a:t>
            </a:r>
          </a:p>
          <a:p>
            <a:pPr lvl="1" eaLnBrk="1" hangingPunct="1"/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유즈케이스 정의서 작성 시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처리절차 기술할때</a:t>
            </a:r>
            <a:endParaRPr lang="en-US" altLang="ko-KR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오퍼레이션 사양 정의시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981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Activity diagram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9275" y="1600200"/>
            <a:ext cx="8213725" cy="4343400"/>
          </a:xfrm>
        </p:spPr>
        <p:txBody>
          <a:bodyPr/>
          <a:lstStyle/>
          <a:p>
            <a:pPr eaLnBrk="1" hangingPunct="1"/>
            <a:r>
              <a:rPr lang="ko-KR" altLang="is-IS" sz="3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작성순서</a:t>
            </a:r>
            <a:endParaRPr lang="en-US" altLang="ko-KR" sz="30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작성대상 선정 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업무프로세스 모델링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오퍼레이션 사양 정의</a:t>
            </a:r>
            <a:endParaRPr lang="en-US" altLang="ko-KR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349250" lvl="1" indent="0" eaLnBrk="1" hangingPunct="1">
              <a:buNone/>
            </a:pPr>
            <a:r>
              <a:rPr lang="en-U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Wingdings"/>
              </a:rPr>
              <a:t></a:t>
            </a:r>
            <a:r>
              <a:rPr lang="ko-KR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Wingdings"/>
              </a:rPr>
              <a:t> 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Swim lane </a:t>
            </a:r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정의 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대상영역에 명확한 역할을 정의해야 할 때</a:t>
            </a:r>
            <a:endParaRPr lang="is-IS" altLang="ko-KR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349250" lvl="1" indent="0" eaLnBrk="1" hangingPunct="1">
              <a:buNone/>
            </a:pP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Wingdings"/>
              </a:rPr>
              <a:t></a:t>
            </a:r>
            <a:r>
              <a:rPr lang="ko-KR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Wingdings"/>
              </a:rPr>
              <a:t> </a:t>
            </a:r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처리절차 모델링 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시작점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끝점 반드시 표현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</a:t>
            </a:r>
            <a:b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</a:br>
            <a:endParaRPr lang="is-IS" altLang="ko-KR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출처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 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hlinkClick r:id="rId2"/>
              </a:rPr>
              <a:t>http://dollipolly.tistory.com/entry/UML</a:t>
            </a:r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hlinkClick r:id="rId2"/>
              </a:rPr>
              <a:t>활동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hlinkClick r:id="rId2"/>
              </a:rPr>
              <a:t>-</a:t>
            </a:r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hlinkClick r:id="rId2"/>
              </a:rPr>
              <a:t>다이어그램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 [</a:t>
            </a:r>
            <a:r>
              <a:rPr lang="ko-KR" altLang="is-I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티라노</a:t>
            </a:r>
            <a:r>
              <a:rPr lang="is-IS" altLang="ko-KR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]</a:t>
            </a:r>
            <a:endParaRPr lang="ko-KR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97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tivity diagram examp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"/>
            <a:ext cx="5323564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90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10350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Introduction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671564" y="1516102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95364" y="1507137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Requirement definitions(ch3)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3671564" y="2157950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1688614" y="2388405"/>
            <a:ext cx="2057400" cy="10390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Business process identification</a:t>
            </a:r>
            <a:endParaRPr lang="ko-KR" altLang="en-US" sz="16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3794681" y="3146179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18481" y="313721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Use-case Diagram(ch4)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3794681" y="3788027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9" idx="1"/>
            <a:endCxn id="15" idx="0"/>
          </p:cNvCxnSpPr>
          <p:nvPr/>
        </p:nvCxnSpPr>
        <p:spPr>
          <a:xfrm rot="10800000" flipV="1">
            <a:off x="2717314" y="1830303"/>
            <a:ext cx="878050" cy="55810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15" idx="5"/>
            <a:endCxn id="17" idx="1"/>
          </p:cNvCxnSpPr>
          <p:nvPr/>
        </p:nvCxnSpPr>
        <p:spPr>
          <a:xfrm rot="16200000" flipH="1">
            <a:off x="3489046" y="3230945"/>
            <a:ext cx="185104" cy="27376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0" y="3894230"/>
            <a:ext cx="2057400" cy="13438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Business </a:t>
            </a:r>
            <a:r>
              <a:rPr lang="en-US" altLang="ko-KR" sz="1400" dirty="0"/>
              <a:t>process modeling(external or functional view)</a:t>
            </a:r>
            <a:endParaRPr lang="ko-KR" altLang="en-US" sz="1600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3764454" y="4251947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88254" y="4242982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Activity Diagram(ch4)</a:t>
            </a:r>
            <a:endParaRPr lang="ko-KR" altLang="en-US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3764454" y="4893795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6248400" y="4566148"/>
            <a:ext cx="2057400" cy="13438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Business process </a:t>
            </a:r>
            <a:r>
              <a:rPr lang="ko-KR" altLang="en-US" sz="1400" dirty="0"/>
              <a:t>문서화</a:t>
            </a:r>
            <a:endParaRPr lang="ko-KR" altLang="en-US" sz="16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780634" y="5450251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72666" y="5450251"/>
            <a:ext cx="191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Use-case Descriptions(ch4)</a:t>
            </a:r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780634" y="6092099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>
            <a:stCxn id="9" idx="1"/>
            <a:endCxn id="25" idx="0"/>
          </p:cNvCxnSpPr>
          <p:nvPr/>
        </p:nvCxnSpPr>
        <p:spPr>
          <a:xfrm rot="10800000" flipV="1">
            <a:off x="1028700" y="1830302"/>
            <a:ext cx="2566664" cy="206392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stCxn id="25" idx="6"/>
            <a:endCxn id="28" idx="1"/>
          </p:cNvCxnSpPr>
          <p:nvPr/>
        </p:nvCxnSpPr>
        <p:spPr>
          <a:xfrm>
            <a:off x="2057400" y="4566147"/>
            <a:ext cx="1630854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stCxn id="17" idx="1"/>
            <a:endCxn id="25" idx="7"/>
          </p:cNvCxnSpPr>
          <p:nvPr/>
        </p:nvCxnSpPr>
        <p:spPr>
          <a:xfrm rot="10800000" flipV="1">
            <a:off x="1756101" y="3460380"/>
            <a:ext cx="1962380" cy="63065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41"/>
          <p:cNvCxnSpPr>
            <a:stCxn id="30" idx="2"/>
            <a:endCxn id="33" idx="3"/>
          </p:cNvCxnSpPr>
          <p:nvPr/>
        </p:nvCxnSpPr>
        <p:spPr>
          <a:xfrm rot="10800000" flipV="1">
            <a:off x="5486400" y="5238065"/>
            <a:ext cx="762000" cy="5353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>
            <a:stCxn id="28" idx="3"/>
            <a:endCxn id="30" idx="1"/>
          </p:cNvCxnSpPr>
          <p:nvPr/>
        </p:nvCxnSpPr>
        <p:spPr>
          <a:xfrm>
            <a:off x="5364654" y="4566148"/>
            <a:ext cx="1185045" cy="19680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구부러진 연결선 79"/>
          <p:cNvCxnSpPr>
            <a:stCxn id="17" idx="3"/>
            <a:endCxn id="30" idx="0"/>
          </p:cNvCxnSpPr>
          <p:nvPr/>
        </p:nvCxnSpPr>
        <p:spPr>
          <a:xfrm>
            <a:off x="5394881" y="3460380"/>
            <a:ext cx="1882219" cy="110576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구부러진 연결선 81"/>
          <p:cNvCxnSpPr>
            <a:stCxn id="9" idx="3"/>
            <a:endCxn id="30" idx="7"/>
          </p:cNvCxnSpPr>
          <p:nvPr/>
        </p:nvCxnSpPr>
        <p:spPr>
          <a:xfrm>
            <a:off x="5271764" y="1830303"/>
            <a:ext cx="2732737" cy="293264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317522" y="1068111"/>
            <a:ext cx="2501877" cy="90860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Requirements determination (ch3)</a:t>
            </a:r>
            <a:endParaRPr lang="ko-KR" altLang="en-US" sz="1600" dirty="0"/>
          </a:p>
        </p:txBody>
      </p:sp>
      <p:cxnSp>
        <p:nvCxnSpPr>
          <p:cNvPr id="95" name="구부러진 연결선 94"/>
          <p:cNvCxnSpPr>
            <a:stCxn id="93" idx="6"/>
            <a:endCxn id="9" idx="0"/>
          </p:cNvCxnSpPr>
          <p:nvPr/>
        </p:nvCxnSpPr>
        <p:spPr>
          <a:xfrm flipV="1">
            <a:off x="2819399" y="1507137"/>
            <a:ext cx="1614165" cy="15278"/>
          </a:xfrm>
          <a:prstGeom prst="curvedConnector4">
            <a:avLst>
              <a:gd name="adj1" fmla="val 24036"/>
              <a:gd name="adj2" fmla="val 446985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5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tivity Diagram Example - Word Processo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6200"/>
            <a:ext cx="3837181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35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tivity Diagram - Process Ord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"/>
            <a:ext cx="5734956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646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imlanes - Activity diagr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70866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218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tivity diagramì ëí ì´ë¯¸ì§ ê²ìê²°ê³¼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106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98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tivity diagramì ëí ì´ë¯¸ì§ ê²ìê²°ê³¼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457200"/>
            <a:ext cx="8042275" cy="543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979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060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ABDD7D40-81EB-4478-993A-678A907D60B1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ko-KR" sz="1000" smtClean="0">
              <a:latin typeface="Tahoma" pitchFamily="34" charset="0"/>
              <a:ea typeface="굴림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990600" y="1295400"/>
            <a:ext cx="7467600" cy="12954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ko-KR" sz="4800" smtClean="0">
                <a:ea typeface="굴림" charset="-127"/>
              </a:rPr>
              <a:t>USE-CASE Modeling</a:t>
            </a:r>
          </a:p>
        </p:txBody>
      </p:sp>
    </p:spTree>
    <p:extLst>
      <p:ext uri="{BB962C8B-B14F-4D97-AF65-F5344CB8AC3E}">
        <p14:creationId xmlns:p14="http://schemas.microsoft.com/office/powerpoint/2010/main" val="3958777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ED88D113-3523-48A6-A37D-671D81C8FD01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Purpose of Use-Case Modeling</a:t>
            </a:r>
            <a:endParaRPr lang="ko-KR" altLang="en-US" smtClean="0">
              <a:ea typeface="굴림" charset="-127"/>
            </a:endParaRPr>
          </a:p>
        </p:txBody>
      </p:sp>
      <p:sp>
        <p:nvSpPr>
          <p:cNvPr id="1434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48456" y="1676400"/>
            <a:ext cx="8443912" cy="39131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dirty="0" smtClean="0">
                <a:ea typeface="굴림" charset="-127"/>
              </a:rPr>
              <a:t>to decide and describe the functional requirements of the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 smtClean="0">
                <a:ea typeface="굴림" charset="-127"/>
              </a:rPr>
              <a:t>results in an agreement between the customer and software developers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dirty="0" smtClean="0">
                <a:ea typeface="굴림" charset="-127"/>
              </a:rPr>
              <a:t>to give a clear and consistent description of what the system should do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 smtClean="0">
                <a:ea typeface="굴림" charset="-127"/>
              </a:rPr>
              <a:t>used throughout the development process to communicate to all developers those requirements</a:t>
            </a:r>
          </a:p>
        </p:txBody>
      </p:sp>
    </p:spTree>
    <p:extLst>
      <p:ext uri="{BB962C8B-B14F-4D97-AF65-F5344CB8AC3E}">
        <p14:creationId xmlns:p14="http://schemas.microsoft.com/office/powerpoint/2010/main" val="4109831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BA71E51F-FEB1-4AC1-9784-5D1F9EDE2EB2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ea typeface="굴림" charset="-127"/>
              </a:rPr>
              <a:t>Use Case </a:t>
            </a:r>
            <a:r>
              <a:rPr lang="en-US" altLang="ko-KR" dirty="0" smtClean="0">
                <a:ea typeface="굴림" charset="-127"/>
              </a:rPr>
              <a:t>Diagram</a:t>
            </a:r>
            <a:br>
              <a:rPr lang="en-US" altLang="ko-KR" dirty="0" smtClean="0">
                <a:ea typeface="굴림" charset="-127"/>
              </a:rPr>
            </a:br>
            <a:endParaRPr lang="en-US" altLang="ko-KR" dirty="0" smtClean="0">
              <a:ea typeface="굴림" charset="-127"/>
            </a:endParaRPr>
          </a:p>
        </p:txBody>
      </p:sp>
      <p:sp>
        <p:nvSpPr>
          <p:cNvPr id="1536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600" y="1052513"/>
            <a:ext cx="8686800" cy="2224087"/>
          </a:xfrm>
        </p:spPr>
        <p:txBody>
          <a:bodyPr/>
          <a:lstStyle/>
          <a:p>
            <a:pPr lvl="1" eaLnBrk="1" hangingPunct="1"/>
            <a:r>
              <a:rPr lang="en-US" altLang="ko-KR" sz="2000" b="1" smtClean="0">
                <a:ea typeface="굴림" charset="-127"/>
              </a:rPr>
              <a:t>Use case diagrams</a:t>
            </a:r>
            <a:r>
              <a:rPr lang="en-US" altLang="ko-KR" sz="2000" smtClean="0">
                <a:ea typeface="굴림" charset="-127"/>
              </a:rPr>
              <a:t> describe what a system does from the standpoint of an external observer. </a:t>
            </a:r>
          </a:p>
          <a:p>
            <a:pPr lvl="1" eaLnBrk="1" hangingPunct="1"/>
            <a:r>
              <a:rPr lang="en-US" altLang="ko-KR" sz="2000" smtClean="0">
                <a:ea typeface="굴림" charset="-127"/>
              </a:rPr>
              <a:t>The emphasis is on </a:t>
            </a:r>
            <a:r>
              <a:rPr lang="en-US" altLang="ko-KR" sz="2000" i="1" smtClean="0">
                <a:ea typeface="굴림" charset="-127"/>
              </a:rPr>
              <a:t>what</a:t>
            </a:r>
            <a:r>
              <a:rPr lang="en-US" altLang="ko-KR" sz="2000" smtClean="0">
                <a:ea typeface="굴림" charset="-127"/>
              </a:rPr>
              <a:t> a system does rather than </a:t>
            </a:r>
            <a:r>
              <a:rPr lang="en-US" altLang="ko-KR" sz="2000" i="1" smtClean="0">
                <a:ea typeface="굴림" charset="-127"/>
              </a:rPr>
              <a:t>how.</a:t>
            </a:r>
            <a:r>
              <a:rPr lang="en-US" altLang="ko-KR" sz="2000" smtClean="0">
                <a:ea typeface="굴림" charset="-127"/>
              </a:rPr>
              <a:t> </a:t>
            </a:r>
          </a:p>
          <a:p>
            <a:pPr lvl="1" eaLnBrk="1" hangingPunct="1"/>
            <a:r>
              <a:rPr lang="en-US" altLang="ko-KR" sz="2000" smtClean="0">
                <a:ea typeface="굴림" charset="-127"/>
              </a:rPr>
              <a:t>Use case diagrams are closely connected to scenarios </a:t>
            </a:r>
          </a:p>
          <a:p>
            <a:pPr lvl="2" eaLnBrk="1" hangingPunct="1"/>
            <a:r>
              <a:rPr lang="en-US" altLang="ko-KR" smtClean="0">
                <a:ea typeface="굴림" charset="-127"/>
              </a:rPr>
              <a:t>A </a:t>
            </a:r>
            <a:r>
              <a:rPr lang="en-US" altLang="ko-KR" b="1" smtClean="0">
                <a:ea typeface="굴림" charset="-127"/>
              </a:rPr>
              <a:t>scenario</a:t>
            </a:r>
            <a:r>
              <a:rPr lang="en-US" altLang="ko-KR" smtClean="0">
                <a:ea typeface="굴림" charset="-127"/>
              </a:rPr>
              <a:t> is an example of what happens when someone interacts with the system. </a:t>
            </a:r>
          </a:p>
          <a:p>
            <a:pPr lvl="1" eaLnBrk="1" hangingPunct="1"/>
            <a:r>
              <a:rPr lang="en-US" altLang="ko-KR" sz="2000" smtClean="0">
                <a:ea typeface="굴림" charset="-127"/>
              </a:rPr>
              <a:t>Example : Use case diagram for a sales order system</a:t>
            </a:r>
          </a:p>
        </p:txBody>
      </p:sp>
      <p:pic>
        <p:nvPicPr>
          <p:cNvPr id="15365" name="Picture 4" descr="Use-Case-Diagram-Sam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11736" r="2547" b="5750"/>
          <a:stretch>
            <a:fillRect/>
          </a:stretch>
        </p:blipFill>
        <p:spPr bwMode="auto">
          <a:xfrm>
            <a:off x="2590800" y="3657600"/>
            <a:ext cx="41767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828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se-Case-Diagram-S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11736" r="2547" b="5750"/>
          <a:stretch>
            <a:fillRect/>
          </a:stretch>
        </p:blipFill>
        <p:spPr bwMode="auto">
          <a:xfrm>
            <a:off x="457200" y="304800"/>
            <a:ext cx="8458200" cy="601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490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71FAF655-05E8-458B-B116-E14BC87F3340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ea typeface="굴림" charset="-127"/>
              </a:rPr>
              <a:t>What is a Use Case</a:t>
            </a:r>
            <a:r>
              <a:rPr lang="en-US" altLang="ko-KR" dirty="0" smtClean="0">
                <a:ea typeface="굴림" charset="-127"/>
              </a:rPr>
              <a:t>?</a:t>
            </a:r>
            <a:br>
              <a:rPr lang="en-US" altLang="ko-KR" dirty="0" smtClean="0">
                <a:ea typeface="굴림" charset="-127"/>
              </a:rPr>
            </a:br>
            <a:endParaRPr lang="en-US" altLang="ko-KR" dirty="0" smtClean="0">
              <a:ea typeface="굴림" charset="-127"/>
            </a:endParaRPr>
          </a:p>
        </p:txBody>
      </p:sp>
      <p:sp>
        <p:nvSpPr>
          <p:cNvPr id="1638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9600" cy="4419600"/>
          </a:xfrm>
        </p:spPr>
        <p:txBody>
          <a:bodyPr/>
          <a:lstStyle/>
          <a:p>
            <a:pPr lvl="1" eaLnBrk="1" hangingPunct="1"/>
            <a:r>
              <a:rPr lang="en-US" altLang="ko-KR" dirty="0" smtClean="0">
                <a:ea typeface="굴림" charset="-127"/>
              </a:rPr>
              <a:t>“A </a:t>
            </a:r>
            <a:r>
              <a:rPr lang="en-US" altLang="ko-KR" u="sng" dirty="0" smtClean="0">
                <a:ea typeface="굴림" charset="-127"/>
              </a:rPr>
              <a:t>use case</a:t>
            </a:r>
            <a:r>
              <a:rPr lang="en-US" altLang="ko-KR" dirty="0" smtClean="0">
                <a:ea typeface="굴림" charset="-127"/>
              </a:rPr>
              <a:t> is a description of </a:t>
            </a:r>
            <a:r>
              <a:rPr lang="en-US" altLang="ko-KR" dirty="0" smtClean="0">
                <a:solidFill>
                  <a:srgbClr val="3333FF"/>
                </a:solidFill>
                <a:ea typeface="굴림" charset="-127"/>
              </a:rPr>
              <a:t>a </a:t>
            </a:r>
            <a:r>
              <a:rPr lang="en-US" altLang="ko-KR" i="1" dirty="0" smtClean="0">
                <a:solidFill>
                  <a:srgbClr val="3333FF"/>
                </a:solidFill>
                <a:ea typeface="굴림" charset="-127"/>
              </a:rPr>
              <a:t>set of sequences of actions</a:t>
            </a:r>
            <a:r>
              <a:rPr lang="en-US" altLang="ko-KR" dirty="0" smtClean="0">
                <a:ea typeface="굴림" charset="-127"/>
              </a:rPr>
              <a:t>, including </a:t>
            </a:r>
            <a:r>
              <a:rPr lang="en-US" altLang="ko-KR" i="1" dirty="0" smtClean="0">
                <a:ea typeface="굴림" charset="-127"/>
              </a:rPr>
              <a:t>variants</a:t>
            </a:r>
            <a:r>
              <a:rPr lang="en-US" altLang="ko-KR" dirty="0" smtClean="0">
                <a:ea typeface="굴림" charset="-127"/>
              </a:rPr>
              <a:t>, that a system performs to </a:t>
            </a:r>
            <a:r>
              <a:rPr lang="en-US" altLang="ko-KR" i="1" dirty="0" smtClean="0">
                <a:ea typeface="굴림" charset="-127"/>
              </a:rPr>
              <a:t>yield an observable result of value to an actor</a:t>
            </a:r>
            <a:r>
              <a:rPr lang="en-US" altLang="ko-KR" dirty="0" smtClean="0">
                <a:ea typeface="굴림" charset="-127"/>
              </a:rPr>
              <a:t>”</a:t>
            </a:r>
          </a:p>
          <a:p>
            <a:pPr lvl="1" eaLnBrk="1" hangingPunct="1"/>
            <a:r>
              <a:rPr lang="en-US" altLang="ko-KR" dirty="0" smtClean="0">
                <a:ea typeface="굴림" charset="-127"/>
              </a:rPr>
              <a:t>“A use case specifies a complete functionality”</a:t>
            </a:r>
          </a:p>
          <a:p>
            <a:pPr lvl="2" eaLnBrk="1" hangingPunct="1"/>
            <a:r>
              <a:rPr lang="en-US" altLang="ko-KR" dirty="0" smtClean="0">
                <a:ea typeface="굴림" charset="-127"/>
              </a:rPr>
              <a:t>The functionality define the boundaries of the system.</a:t>
            </a:r>
          </a:p>
          <a:p>
            <a:pPr lvl="1" eaLnBrk="1" hangingPunct="1"/>
            <a:endParaRPr lang="en-US" altLang="ko-KR" dirty="0" smtClean="0">
              <a:ea typeface="굴림" charset="-127"/>
            </a:endParaRPr>
          </a:p>
          <a:p>
            <a:pPr lvl="1" eaLnBrk="1" hangingPunct="1"/>
            <a:r>
              <a:rPr lang="en-US" altLang="ko-KR" dirty="0" smtClean="0">
                <a:ea typeface="굴림" charset="-127"/>
              </a:rPr>
              <a:t>Example  </a:t>
            </a:r>
          </a:p>
          <a:p>
            <a:pPr lvl="2" eaLnBrk="1" hangingPunct="1"/>
            <a:r>
              <a:rPr lang="en-US" altLang="ko-KR" dirty="0" smtClean="0">
                <a:ea typeface="굴림" charset="-127"/>
              </a:rPr>
              <a:t>Withdraw cash from account </a:t>
            </a:r>
          </a:p>
          <a:p>
            <a:pPr lvl="2" eaLnBrk="1" hangingPunct="1"/>
            <a:r>
              <a:rPr lang="en-US" altLang="ko-KR" dirty="0" smtClean="0">
                <a:ea typeface="굴림" charset="-127"/>
              </a:rPr>
              <a:t>Order a product </a:t>
            </a:r>
          </a:p>
          <a:p>
            <a:pPr lvl="2" eaLnBrk="1" hangingPunct="1"/>
            <a:r>
              <a:rPr lang="en-US" altLang="ko-KR" dirty="0" smtClean="0">
                <a:ea typeface="굴림" charset="-127"/>
              </a:rPr>
              <a:t>Register for classes </a:t>
            </a:r>
          </a:p>
        </p:txBody>
      </p:sp>
    </p:spTree>
    <p:extLst>
      <p:ext uri="{BB962C8B-B14F-4D97-AF65-F5344CB8AC3E}">
        <p14:creationId xmlns:p14="http://schemas.microsoft.com/office/powerpoint/2010/main" val="2279718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EFF048A9-A227-4FF4-AFF7-B7C874BB5E89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UML Diagrams</a:t>
            </a:r>
          </a:p>
        </p:txBody>
      </p:sp>
      <p:sp>
        <p:nvSpPr>
          <p:cNvPr id="5124" name="Oval 3"/>
          <p:cNvSpPr>
            <a:spLocks noChangeArrowheads="1"/>
          </p:cNvSpPr>
          <p:nvPr/>
        </p:nvSpPr>
        <p:spPr bwMode="auto">
          <a:xfrm>
            <a:off x="2743200" y="1676400"/>
            <a:ext cx="2590800" cy="2514600"/>
          </a:xfrm>
          <a:prstGeom prst="ellipse">
            <a:avLst/>
          </a:prstGeom>
          <a:solidFill>
            <a:srgbClr val="CCCCFF">
              <a:alpha val="39999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990600" y="1892300"/>
            <a:ext cx="15382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3333FF"/>
                </a:solidFill>
                <a:latin typeface="Arial" charset="0"/>
                <a:ea typeface="굴림" charset="-127"/>
              </a:rPr>
              <a:t>Functional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3333FF"/>
                </a:solidFill>
                <a:latin typeface="Arial" charset="0"/>
                <a:ea typeface="굴림" charset="-127"/>
              </a:rPr>
              <a:t>viewpoint </a:t>
            </a:r>
          </a:p>
        </p:txBody>
      </p:sp>
      <p:sp>
        <p:nvSpPr>
          <p:cNvPr id="5126" name="Text Box 5"/>
          <p:cNvSpPr txBox="1">
            <a:spLocks noChangeArrowheads="1"/>
          </p:cNvSpPr>
          <p:nvPr/>
        </p:nvSpPr>
        <p:spPr bwMode="auto">
          <a:xfrm>
            <a:off x="3048000" y="2362200"/>
            <a:ext cx="1828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rgbClr val="660066"/>
                </a:solidFill>
                <a:latin typeface="Arial" charset="0"/>
                <a:ea typeface="굴림" charset="-127"/>
              </a:rPr>
              <a:t>Use Case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rgbClr val="660066"/>
                </a:solidFill>
                <a:latin typeface="Arial" charset="0"/>
                <a:ea typeface="굴림" charset="-127"/>
              </a:rPr>
              <a:t>Diagram</a:t>
            </a:r>
          </a:p>
        </p:txBody>
      </p:sp>
      <p:sp>
        <p:nvSpPr>
          <p:cNvPr id="5127" name="Oval 6"/>
          <p:cNvSpPr>
            <a:spLocks noChangeArrowheads="1"/>
          </p:cNvSpPr>
          <p:nvPr/>
        </p:nvSpPr>
        <p:spPr bwMode="auto">
          <a:xfrm>
            <a:off x="1600200" y="3124200"/>
            <a:ext cx="2667000" cy="2514600"/>
          </a:xfrm>
          <a:prstGeom prst="ellipse">
            <a:avLst/>
          </a:prstGeom>
          <a:solidFill>
            <a:srgbClr val="FFCCFF">
              <a:alpha val="39999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5128" name="Text Box 7"/>
          <p:cNvSpPr txBox="1">
            <a:spLocks noChangeArrowheads="1"/>
          </p:cNvSpPr>
          <p:nvPr/>
        </p:nvSpPr>
        <p:spPr bwMode="auto">
          <a:xfrm>
            <a:off x="1676400" y="3581400"/>
            <a:ext cx="23622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</a:t>
            </a:r>
            <a:r>
              <a:rPr lang="en-US" altLang="ko-KR" sz="1600" b="1">
                <a:solidFill>
                  <a:srgbClr val="660066"/>
                </a:solidFill>
                <a:latin typeface="Arial" charset="0"/>
                <a:ea typeface="굴림" charset="-127"/>
              </a:rPr>
              <a:t>Component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Package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Class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Object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Deployment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Composite Structure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Arial" charset="0"/>
                <a:ea typeface="굴림" charset="-127"/>
              </a:rPr>
              <a:t>  Diagram </a:t>
            </a:r>
          </a:p>
        </p:txBody>
      </p:sp>
      <p:sp>
        <p:nvSpPr>
          <p:cNvPr id="5129" name="Oval 8"/>
          <p:cNvSpPr>
            <a:spLocks noChangeArrowheads="1"/>
          </p:cNvSpPr>
          <p:nvPr/>
        </p:nvSpPr>
        <p:spPr bwMode="auto">
          <a:xfrm>
            <a:off x="3810000" y="3200400"/>
            <a:ext cx="2667000" cy="2514600"/>
          </a:xfrm>
          <a:prstGeom prst="ellipse">
            <a:avLst/>
          </a:prstGeom>
          <a:solidFill>
            <a:srgbClr val="FFCCFF">
              <a:alpha val="39999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5130" name="Text Box 9"/>
          <p:cNvSpPr txBox="1">
            <a:spLocks noChangeArrowheads="1"/>
          </p:cNvSpPr>
          <p:nvPr/>
        </p:nvSpPr>
        <p:spPr bwMode="auto">
          <a:xfrm>
            <a:off x="228600" y="4940300"/>
            <a:ext cx="14525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3333FF"/>
                </a:solidFill>
                <a:latin typeface="Arial" charset="0"/>
                <a:ea typeface="굴림" charset="-127"/>
              </a:rPr>
              <a:t>Structural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3333FF"/>
                </a:solidFill>
                <a:latin typeface="Arial" charset="0"/>
                <a:ea typeface="굴림" charset="-127"/>
              </a:rPr>
              <a:t>viewpoint </a:t>
            </a:r>
          </a:p>
        </p:txBody>
      </p:sp>
      <p:sp>
        <p:nvSpPr>
          <p:cNvPr id="5131" name="Text Box 10"/>
          <p:cNvSpPr txBox="1">
            <a:spLocks noChangeArrowheads="1"/>
          </p:cNvSpPr>
          <p:nvPr/>
        </p:nvSpPr>
        <p:spPr bwMode="auto">
          <a:xfrm>
            <a:off x="6400800" y="5000625"/>
            <a:ext cx="1552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3333FF"/>
                </a:solidFill>
                <a:latin typeface="Arial" charset="0"/>
                <a:ea typeface="굴림" charset="-127"/>
              </a:rPr>
              <a:t>Behavioral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3333FF"/>
                </a:solidFill>
                <a:latin typeface="Arial" charset="0"/>
                <a:ea typeface="굴림" charset="-127"/>
              </a:rPr>
              <a:t>viewpoint </a:t>
            </a:r>
          </a:p>
        </p:txBody>
      </p:sp>
      <p:sp>
        <p:nvSpPr>
          <p:cNvPr id="5132" name="AutoShape 11"/>
          <p:cNvSpPr>
            <a:spLocks noChangeArrowheads="1"/>
          </p:cNvSpPr>
          <p:nvPr/>
        </p:nvSpPr>
        <p:spPr bwMode="auto">
          <a:xfrm>
            <a:off x="5486400" y="24384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5133" name="Text Box 12"/>
          <p:cNvSpPr txBox="1">
            <a:spLocks noChangeArrowheads="1"/>
          </p:cNvSpPr>
          <p:nvPr/>
        </p:nvSpPr>
        <p:spPr bwMode="auto">
          <a:xfrm>
            <a:off x="6553200" y="1447800"/>
            <a:ext cx="16922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3333FF"/>
                </a:solidFill>
                <a:latin typeface="Arial" charset="0"/>
                <a:ea typeface="굴림" charset="-127"/>
              </a:rPr>
              <a:t>Interactions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3333FF"/>
                </a:solidFill>
                <a:latin typeface="Arial" charset="0"/>
                <a:ea typeface="굴림" charset="-127"/>
              </a:rPr>
              <a:t>Viewpoint</a:t>
            </a:r>
          </a:p>
        </p:txBody>
      </p:sp>
      <p:sp>
        <p:nvSpPr>
          <p:cNvPr id="5134" name="Text Box 13"/>
          <p:cNvSpPr txBox="1">
            <a:spLocks noChangeArrowheads="1"/>
          </p:cNvSpPr>
          <p:nvPr/>
        </p:nvSpPr>
        <p:spPr bwMode="auto">
          <a:xfrm>
            <a:off x="4267200" y="4191000"/>
            <a:ext cx="25908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</a:t>
            </a:r>
            <a:r>
              <a:rPr lang="en-US" altLang="ko-KR" sz="1600" b="1">
                <a:solidFill>
                  <a:srgbClr val="660066"/>
                </a:solidFill>
                <a:latin typeface="Arial" charset="0"/>
                <a:ea typeface="굴림" charset="-127"/>
              </a:rPr>
              <a:t>State Machine Diagram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 b="1">
                <a:solidFill>
                  <a:srgbClr val="660066"/>
                </a:solidFill>
                <a:latin typeface="Arial" charset="0"/>
                <a:ea typeface="굴림" charset="-127"/>
              </a:rPr>
              <a:t> </a:t>
            </a:r>
            <a:r>
              <a:rPr lang="en-US" altLang="ko-KR" sz="1600">
                <a:solidFill>
                  <a:srgbClr val="660066"/>
                </a:solidFill>
                <a:latin typeface="Arial" charset="0"/>
                <a:ea typeface="굴림" charset="-127"/>
              </a:rPr>
              <a:t>Behavioral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solidFill>
                  <a:srgbClr val="660066"/>
                </a:solidFill>
                <a:latin typeface="Arial" charset="0"/>
                <a:ea typeface="굴림" charset="-127"/>
              </a:rPr>
              <a:t> Protocol</a:t>
            </a:r>
            <a:r>
              <a:rPr lang="en-US" altLang="ko-KR" sz="1600" b="1">
                <a:solidFill>
                  <a:srgbClr val="660066"/>
                </a:solidFill>
                <a:latin typeface="Arial" charset="0"/>
                <a:ea typeface="굴림" charset="-127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Activity Diagram</a:t>
            </a:r>
          </a:p>
        </p:txBody>
      </p:sp>
      <p:sp>
        <p:nvSpPr>
          <p:cNvPr id="5135" name="Text Box 14"/>
          <p:cNvSpPr txBox="1">
            <a:spLocks noChangeArrowheads="1"/>
          </p:cNvSpPr>
          <p:nvPr/>
        </p:nvSpPr>
        <p:spPr bwMode="auto">
          <a:xfrm>
            <a:off x="6400800" y="2209800"/>
            <a:ext cx="27432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</a:t>
            </a:r>
            <a:r>
              <a:rPr lang="en-US" altLang="ko-KR" sz="1600" b="1">
                <a:solidFill>
                  <a:srgbClr val="660066"/>
                </a:solidFill>
                <a:latin typeface="Arial" charset="0"/>
                <a:ea typeface="굴림" charset="-127"/>
              </a:rPr>
              <a:t>Sequence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Communication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Timing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1600">
                <a:latin typeface="Arial" charset="0"/>
                <a:ea typeface="굴림" charset="-127"/>
              </a:rPr>
              <a:t> Interaction Overview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Arial" charset="0"/>
                <a:ea typeface="굴림" charset="-127"/>
              </a:rPr>
              <a:t>  Diagram</a:t>
            </a:r>
          </a:p>
        </p:txBody>
      </p:sp>
    </p:spTree>
    <p:extLst>
      <p:ext uri="{BB962C8B-B14F-4D97-AF65-F5344CB8AC3E}">
        <p14:creationId xmlns:p14="http://schemas.microsoft.com/office/powerpoint/2010/main" val="789694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553E9BBB-5E93-4F84-84A8-AE94156DD1C3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Notations in Use Case Diagram</a:t>
            </a:r>
            <a:endParaRPr lang="ko-KR" altLang="en-US" smtClean="0">
              <a:ea typeface="굴림" charset="-127"/>
            </a:endParaRPr>
          </a:p>
        </p:txBody>
      </p:sp>
      <p:sp>
        <p:nvSpPr>
          <p:cNvPr id="17412" name="Rectangle 12"/>
          <p:cNvSpPr>
            <a:spLocks noChangeArrowheads="1"/>
          </p:cNvSpPr>
          <p:nvPr/>
        </p:nvSpPr>
        <p:spPr bwMode="auto">
          <a:xfrm>
            <a:off x="3124200" y="2438400"/>
            <a:ext cx="2667000" cy="2259013"/>
          </a:xfrm>
          <a:prstGeom prst="rect">
            <a:avLst/>
          </a:prstGeom>
          <a:noFill/>
          <a:ln w="12700">
            <a:solidFill>
              <a:srgbClr val="000099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17413" name="Oval 13"/>
          <p:cNvSpPr>
            <a:spLocks noChangeArrowheads="1"/>
          </p:cNvSpPr>
          <p:nvPr/>
        </p:nvSpPr>
        <p:spPr bwMode="auto">
          <a:xfrm>
            <a:off x="3879850" y="2754313"/>
            <a:ext cx="1447800" cy="4699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graphicFrame>
        <p:nvGraphicFramePr>
          <p:cNvPr id="17414" name="Object 14"/>
          <p:cNvGraphicFramePr>
            <a:graphicFrameLocks noChangeAspect="1"/>
          </p:cNvGraphicFramePr>
          <p:nvPr/>
        </p:nvGraphicFramePr>
        <p:xfrm flipH="1">
          <a:off x="1646238" y="3089275"/>
          <a:ext cx="1179512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클립" r:id="rId5" imgW="3212327" imgH="3935896" progId="MS_ClipArt_Gallery.2">
                  <p:embed/>
                </p:oleObj>
              </mc:Choice>
              <mc:Fallback>
                <p:oleObj name="클립" r:id="rId5" imgW="3212327" imgH="3935896" progId="MS_ClipArt_Gallery.2">
                  <p:embed/>
                  <p:pic>
                    <p:nvPicPr>
                      <p:cNvPr id="174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1646238" y="3089275"/>
                        <a:ext cx="1179512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15"/>
          <p:cNvGraphicFramePr>
            <a:graphicFrameLocks noChangeAspect="1"/>
          </p:cNvGraphicFramePr>
          <p:nvPr/>
        </p:nvGraphicFramePr>
        <p:xfrm>
          <a:off x="6248400" y="2971800"/>
          <a:ext cx="121285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클립" r:id="rId7" imgW="2673229" imgH="3753016" progId="MS_ClipArt_Gallery.2">
                  <p:embed/>
                </p:oleObj>
              </mc:Choice>
              <mc:Fallback>
                <p:oleObj name="클립" r:id="rId7" imgW="2673229" imgH="3753016" progId="MS_ClipArt_Gallery.2">
                  <p:embed/>
                  <p:pic>
                    <p:nvPicPr>
                      <p:cNvPr id="174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971800"/>
                        <a:ext cx="121285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3879850" y="3490913"/>
            <a:ext cx="1447800" cy="334962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17417" name="Oval 17"/>
          <p:cNvSpPr>
            <a:spLocks noChangeArrowheads="1"/>
          </p:cNvSpPr>
          <p:nvPr/>
        </p:nvSpPr>
        <p:spPr bwMode="auto">
          <a:xfrm>
            <a:off x="3879850" y="4094163"/>
            <a:ext cx="1447800" cy="334962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17418" name="Text Box 18"/>
          <p:cNvSpPr txBox="1">
            <a:spLocks noChangeArrowheads="1"/>
          </p:cNvSpPr>
          <p:nvPr/>
        </p:nvSpPr>
        <p:spPr bwMode="auto">
          <a:xfrm>
            <a:off x="1816100" y="4191000"/>
            <a:ext cx="8270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solidFill>
                  <a:srgbClr val="000099"/>
                </a:solidFill>
                <a:latin typeface="Times New Roman" pitchFamily="18" charset="0"/>
                <a:ea typeface="바탕체" pitchFamily="17" charset="-127"/>
              </a:rPr>
              <a:t>Customer</a:t>
            </a:r>
            <a:endParaRPr kumimoji="1" lang="en-US" altLang="ko-KR" sz="1200">
              <a:solidFill>
                <a:srgbClr val="000099"/>
              </a:solidFill>
              <a:latin typeface="바탕체" pitchFamily="17" charset="-127"/>
              <a:ea typeface="바탕체" pitchFamily="17" charset="-127"/>
            </a:endParaRPr>
          </a:p>
        </p:txBody>
      </p:sp>
      <p:sp>
        <p:nvSpPr>
          <p:cNvPr id="17419" name="Text Box 19"/>
          <p:cNvSpPr txBox="1">
            <a:spLocks noChangeArrowheads="1"/>
          </p:cNvSpPr>
          <p:nvPr/>
        </p:nvSpPr>
        <p:spPr bwMode="auto">
          <a:xfrm>
            <a:off x="4064000" y="2724150"/>
            <a:ext cx="1068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b="1">
                <a:solidFill>
                  <a:schemeClr val="bg1"/>
                </a:solidFill>
                <a:latin typeface="Times New Roman" pitchFamily="18" charset="0"/>
                <a:ea typeface="바탕체" pitchFamily="17" charset="-127"/>
              </a:rPr>
              <a:t>Signing an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b="1">
                <a:solidFill>
                  <a:schemeClr val="bg1"/>
                </a:solidFill>
                <a:latin typeface="Times New Roman" pitchFamily="18" charset="0"/>
                <a:ea typeface="바탕체" pitchFamily="17" charset="-127"/>
              </a:rPr>
              <a:t>insurance policy</a:t>
            </a:r>
            <a:endParaRPr kumimoji="1" lang="en-US" altLang="ko-KR" sz="1200" b="1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sp>
        <p:nvSpPr>
          <p:cNvPr id="17420" name="Text Box 20"/>
          <p:cNvSpPr txBox="1">
            <a:spLocks noChangeArrowheads="1"/>
          </p:cNvSpPr>
          <p:nvPr/>
        </p:nvSpPr>
        <p:spPr bwMode="auto">
          <a:xfrm>
            <a:off x="6464300" y="4343400"/>
            <a:ext cx="95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solidFill>
                  <a:srgbClr val="000099"/>
                </a:solidFill>
                <a:latin typeface="Times New Roman" pitchFamily="18" charset="0"/>
                <a:ea typeface="바탕체" pitchFamily="17" charset="-127"/>
              </a:rPr>
              <a:t>Insurance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solidFill>
                  <a:srgbClr val="000099"/>
                </a:solidFill>
                <a:latin typeface="Times New Roman" pitchFamily="18" charset="0"/>
                <a:ea typeface="바탕체" pitchFamily="17" charset="-127"/>
              </a:rPr>
              <a:t>Salesperson</a:t>
            </a:r>
            <a:endParaRPr kumimoji="1" lang="en-US" altLang="ko-KR" sz="2400">
              <a:solidFill>
                <a:srgbClr val="000099"/>
              </a:solidFill>
              <a:latin typeface="바탕체" pitchFamily="17" charset="-127"/>
              <a:ea typeface="바탕체" pitchFamily="17" charset="-127"/>
            </a:endParaRPr>
          </a:p>
        </p:txBody>
      </p:sp>
      <p:sp>
        <p:nvSpPr>
          <p:cNvPr id="17421" name="Text Box 21"/>
          <p:cNvSpPr txBox="1">
            <a:spLocks noChangeArrowheads="1"/>
          </p:cNvSpPr>
          <p:nvPr/>
        </p:nvSpPr>
        <p:spPr bwMode="auto">
          <a:xfrm>
            <a:off x="4146550" y="3490913"/>
            <a:ext cx="957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b="1">
                <a:solidFill>
                  <a:schemeClr val="bg1"/>
                </a:solidFill>
                <a:latin typeface="Times New Roman" pitchFamily="18" charset="0"/>
                <a:ea typeface="바탕체" pitchFamily="17" charset="-127"/>
              </a:rPr>
              <a:t>Sales statistics</a:t>
            </a:r>
            <a:endParaRPr kumimoji="1" lang="en-US" altLang="ko-KR" sz="1200" b="1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sp>
        <p:nvSpPr>
          <p:cNvPr id="17422" name="Text Box 22"/>
          <p:cNvSpPr txBox="1">
            <a:spLocks noChangeArrowheads="1"/>
          </p:cNvSpPr>
          <p:nvPr/>
        </p:nvSpPr>
        <p:spPr bwMode="auto">
          <a:xfrm>
            <a:off x="4071938" y="4114800"/>
            <a:ext cx="12207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b="1">
                <a:solidFill>
                  <a:schemeClr val="bg1"/>
                </a:solidFill>
                <a:latin typeface="Times New Roman" pitchFamily="18" charset="0"/>
                <a:ea typeface="바탕체" pitchFamily="17" charset="-127"/>
              </a:rPr>
              <a:t>Customer statistics</a:t>
            </a:r>
            <a:endParaRPr kumimoji="1" lang="en-US" altLang="ko-KR" sz="1200" b="1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sp>
        <p:nvSpPr>
          <p:cNvPr id="17423" name="Line 23"/>
          <p:cNvSpPr>
            <a:spLocks noChangeShapeType="1"/>
          </p:cNvSpPr>
          <p:nvPr/>
        </p:nvSpPr>
        <p:spPr bwMode="auto">
          <a:xfrm flipH="1">
            <a:off x="2670175" y="3022600"/>
            <a:ext cx="1160463" cy="60325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24" name="Line 24"/>
          <p:cNvSpPr>
            <a:spLocks noChangeShapeType="1"/>
          </p:cNvSpPr>
          <p:nvPr/>
        </p:nvSpPr>
        <p:spPr bwMode="auto">
          <a:xfrm>
            <a:off x="5280025" y="3022600"/>
            <a:ext cx="968375" cy="7366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25" name="Line 25"/>
          <p:cNvSpPr>
            <a:spLocks noChangeShapeType="1"/>
          </p:cNvSpPr>
          <p:nvPr/>
        </p:nvSpPr>
        <p:spPr bwMode="auto">
          <a:xfrm>
            <a:off x="5280025" y="3692525"/>
            <a:ext cx="968375" cy="66675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26" name="Line 26"/>
          <p:cNvSpPr>
            <a:spLocks noChangeShapeType="1"/>
          </p:cNvSpPr>
          <p:nvPr/>
        </p:nvSpPr>
        <p:spPr bwMode="auto">
          <a:xfrm flipV="1">
            <a:off x="5280025" y="3759200"/>
            <a:ext cx="968375" cy="468313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27" name="AutoShape 27"/>
          <p:cNvSpPr>
            <a:spLocks/>
          </p:cNvSpPr>
          <p:nvPr/>
        </p:nvSpPr>
        <p:spPr bwMode="auto">
          <a:xfrm>
            <a:off x="5257800" y="1524000"/>
            <a:ext cx="946150" cy="355600"/>
          </a:xfrm>
          <a:prstGeom prst="callout2">
            <a:avLst>
              <a:gd name="adj1" fmla="val 32144"/>
              <a:gd name="adj2" fmla="val -8056"/>
              <a:gd name="adj3" fmla="val 32144"/>
              <a:gd name="adj4" fmla="val -51847"/>
              <a:gd name="adj5" fmla="val 254912"/>
              <a:gd name="adj6" fmla="val -97315"/>
            </a:avLst>
          </a:prstGeom>
          <a:noFill/>
          <a:ln w="9525">
            <a:solidFill>
              <a:schemeClr val="hlink"/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600" b="1">
                <a:solidFill>
                  <a:srgbClr val="000099"/>
                </a:solidFill>
                <a:latin typeface="굴림" charset="-127"/>
                <a:ea typeface="굴림" charset="-127"/>
              </a:rPr>
              <a:t>System</a:t>
            </a:r>
          </a:p>
        </p:txBody>
      </p:sp>
      <p:sp>
        <p:nvSpPr>
          <p:cNvPr id="17428" name="AutoShape 28"/>
          <p:cNvSpPr>
            <a:spLocks/>
          </p:cNvSpPr>
          <p:nvPr/>
        </p:nvSpPr>
        <p:spPr bwMode="auto">
          <a:xfrm>
            <a:off x="5805488" y="5902325"/>
            <a:ext cx="1128712" cy="346075"/>
          </a:xfrm>
          <a:prstGeom prst="callout2">
            <a:avLst>
              <a:gd name="adj1" fmla="val 33028"/>
              <a:gd name="adj2" fmla="val 106750"/>
              <a:gd name="adj3" fmla="val 33028"/>
              <a:gd name="adj4" fmla="val 122083"/>
              <a:gd name="adj5" fmla="val -534403"/>
              <a:gd name="adj6" fmla="val 137977"/>
            </a:avLst>
          </a:prstGeom>
          <a:noFill/>
          <a:ln w="9525">
            <a:solidFill>
              <a:schemeClr val="hlink"/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600" b="1">
                <a:solidFill>
                  <a:srgbClr val="000099"/>
                </a:solidFill>
                <a:latin typeface="굴림" charset="-127"/>
                <a:ea typeface="굴림" charset="-127"/>
              </a:rPr>
              <a:t>Actor</a:t>
            </a:r>
          </a:p>
        </p:txBody>
      </p:sp>
      <p:sp>
        <p:nvSpPr>
          <p:cNvPr id="17429" name="AutoShape 29"/>
          <p:cNvSpPr>
            <a:spLocks/>
          </p:cNvSpPr>
          <p:nvPr/>
        </p:nvSpPr>
        <p:spPr bwMode="auto">
          <a:xfrm>
            <a:off x="2209800" y="5715000"/>
            <a:ext cx="1128713" cy="346075"/>
          </a:xfrm>
          <a:prstGeom prst="callout2">
            <a:avLst>
              <a:gd name="adj1" fmla="val 33028"/>
              <a:gd name="adj2" fmla="val 106750"/>
              <a:gd name="adj3" fmla="val 33028"/>
              <a:gd name="adj4" fmla="val 135301"/>
              <a:gd name="adj5" fmla="val -402292"/>
              <a:gd name="adj6" fmla="val 164977"/>
            </a:avLst>
          </a:prstGeom>
          <a:noFill/>
          <a:ln w="9525">
            <a:solidFill>
              <a:schemeClr val="hlink"/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600" b="1">
                <a:solidFill>
                  <a:srgbClr val="000099"/>
                </a:solidFill>
                <a:latin typeface="굴림" charset="-127"/>
                <a:ea typeface="굴림" charset="-127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745278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8239DD91-54B5-4C3F-8CE9-0BB08DF13EB9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ea typeface="굴림" charset="-127"/>
              </a:rPr>
              <a:t>What is an Actor ? </a:t>
            </a:r>
            <a:r>
              <a:rPr lang="en-US" altLang="ko-KR" dirty="0" smtClean="0">
                <a:ea typeface="굴림" charset="-127"/>
              </a:rPr>
              <a:t/>
            </a:r>
            <a:br>
              <a:rPr lang="en-US" altLang="ko-KR" dirty="0" smtClean="0">
                <a:ea typeface="굴림" charset="-127"/>
              </a:rPr>
            </a:br>
            <a:endParaRPr lang="en-US" altLang="ko-KR" dirty="0" smtClean="0">
              <a:ea typeface="굴림" charset="-127"/>
            </a:endParaRPr>
          </a:p>
        </p:txBody>
      </p:sp>
      <p:sp>
        <p:nvSpPr>
          <p:cNvPr id="1843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140700" cy="3933825"/>
          </a:xfrm>
        </p:spPr>
        <p:txBody>
          <a:bodyPr/>
          <a:lstStyle/>
          <a:p>
            <a:pPr lvl="1" eaLnBrk="1" hangingPunct="1"/>
            <a:r>
              <a:rPr lang="en-US" altLang="ko-KR" smtClean="0">
                <a:ea typeface="굴림" charset="-127"/>
              </a:rPr>
              <a:t>An actor is a </a:t>
            </a:r>
            <a:r>
              <a:rPr lang="en-US" altLang="ko-KR" b="1" smtClean="0">
                <a:ea typeface="굴림" charset="-127"/>
              </a:rPr>
              <a:t>role</a:t>
            </a:r>
            <a:r>
              <a:rPr lang="en-US" altLang="ko-KR" smtClean="0">
                <a:ea typeface="굴림" charset="-127"/>
              </a:rPr>
              <a:t> that an external agent plays when </a:t>
            </a:r>
            <a:r>
              <a:rPr lang="en-US" altLang="ko-KR" u="sng" smtClean="0">
                <a:ea typeface="굴림" charset="-127"/>
              </a:rPr>
              <a:t>interacting with the system</a:t>
            </a:r>
            <a:r>
              <a:rPr lang="en-US" altLang="ko-KR" smtClean="0">
                <a:ea typeface="굴림" charset="-127"/>
              </a:rPr>
              <a:t>. </a:t>
            </a:r>
          </a:p>
          <a:p>
            <a:pPr lvl="2" eaLnBrk="1" hangingPunct="1"/>
            <a:r>
              <a:rPr lang="en-US" altLang="ko-KR" smtClean="0">
                <a:ea typeface="굴림" charset="-127"/>
              </a:rPr>
              <a:t>The external agent can be human, a hardware device, or another automated system </a:t>
            </a:r>
          </a:p>
          <a:p>
            <a:pPr lvl="2" eaLnBrk="1" hangingPunct="1"/>
            <a:endParaRPr lang="en-US" altLang="ko-KR" smtClean="0">
              <a:ea typeface="굴림" charset="-127"/>
            </a:endParaRPr>
          </a:p>
          <a:p>
            <a:pPr lvl="2" eaLnBrk="1" hangingPunct="1"/>
            <a:r>
              <a:rPr lang="en-US" altLang="ko-KR" smtClean="0">
                <a:ea typeface="굴림" charset="-127"/>
              </a:rPr>
              <a:t>Example: For a </a:t>
            </a:r>
            <a:r>
              <a:rPr lang="en-US" altLang="ko-KR" i="1" smtClean="0">
                <a:ea typeface="굴림" charset="-127"/>
              </a:rPr>
              <a:t>Banking System</a:t>
            </a:r>
            <a:r>
              <a:rPr lang="en-US" altLang="ko-KR" smtClean="0">
                <a:ea typeface="굴림" charset="-127"/>
              </a:rPr>
              <a:t>, a person can play the role of a </a:t>
            </a:r>
            <a:r>
              <a:rPr lang="en-US" altLang="ko-KR" i="1" smtClean="0">
                <a:ea typeface="굴림" charset="-127"/>
              </a:rPr>
              <a:t>Loan Officer</a:t>
            </a:r>
            <a:r>
              <a:rPr lang="en-US" altLang="ko-KR" smtClean="0">
                <a:ea typeface="굴림" charset="-127"/>
              </a:rPr>
              <a:t>, and, if the same person also has an account there, a </a:t>
            </a:r>
            <a:r>
              <a:rPr lang="en-US" altLang="ko-KR" i="1" smtClean="0">
                <a:ea typeface="굴림" charset="-127"/>
              </a:rPr>
              <a:t>Customer</a:t>
            </a:r>
            <a:r>
              <a:rPr lang="en-US" altLang="ko-KR" smtClean="0">
                <a:ea typeface="굴림" charset="-127"/>
              </a:rPr>
              <a:t>. 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971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E9B5E1ED-4210-4B1B-8A4A-1CFAC35E36F5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dirty="0" smtClean="0">
                <a:ea typeface="굴림" charset="-127"/>
              </a:rPr>
              <a:t>Relationships between Use </a:t>
            </a:r>
            <a:r>
              <a:rPr lang="en-US" altLang="ko-KR" sz="3200" dirty="0" smtClean="0">
                <a:ea typeface="굴림" charset="-127"/>
              </a:rPr>
              <a:t>Cases</a:t>
            </a:r>
            <a:br>
              <a:rPr lang="en-US" altLang="ko-KR" sz="3200" dirty="0" smtClean="0">
                <a:ea typeface="굴림" charset="-127"/>
              </a:rPr>
            </a:br>
            <a:endParaRPr lang="ko-KR" altLang="en-US" sz="3200" dirty="0" smtClean="0">
              <a:ea typeface="굴림" charset="-127"/>
            </a:endParaRPr>
          </a:p>
        </p:txBody>
      </p:sp>
      <p:sp>
        <p:nvSpPr>
          <p:cNvPr id="1946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23850" y="1052513"/>
            <a:ext cx="8591550" cy="3367087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 smtClean="0">
                <a:ea typeface="굴림" charset="-127"/>
              </a:rPr>
              <a:t>&lt;&lt;include&gt;&gt; </a:t>
            </a:r>
            <a:r>
              <a:rPr lang="ko-KR" altLang="en-US" dirty="0" smtClean="0">
                <a:ea typeface="굴림" charset="-127"/>
              </a:rPr>
              <a:t>관계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 dirty="0" smtClean="0">
                <a:ea typeface="굴림" charset="-127"/>
              </a:rPr>
              <a:t>When a number of use cases have common behavior, this behavior can be modeled in a single use case that is included by the other use cases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 dirty="0" smtClean="0">
                <a:ea typeface="굴림" charset="-127"/>
              </a:rPr>
              <a:t> A includes B ( A ---&gt; B ) : A </a:t>
            </a:r>
            <a:r>
              <a:rPr lang="ko-KR" altLang="en-US" dirty="0" smtClean="0">
                <a:ea typeface="굴림" charset="-127"/>
              </a:rPr>
              <a:t>는 </a:t>
            </a:r>
            <a:r>
              <a:rPr lang="en-US" altLang="ko-KR" dirty="0" smtClean="0">
                <a:ea typeface="굴림" charset="-127"/>
              </a:rPr>
              <a:t>B</a:t>
            </a:r>
            <a:r>
              <a:rPr lang="ko-KR" altLang="en-US" dirty="0" smtClean="0">
                <a:ea typeface="굴림" charset="-127"/>
              </a:rPr>
              <a:t>를 내포한다</a:t>
            </a:r>
            <a:r>
              <a:rPr lang="en-US" altLang="ko-KR" dirty="0" smtClean="0">
                <a:ea typeface="굴림" charset="-127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 smtClean="0">
                <a:ea typeface="굴림" charset="-127"/>
              </a:rPr>
              <a:t>&lt;&lt;extend&gt;&gt; </a:t>
            </a:r>
            <a:r>
              <a:rPr lang="ko-KR" altLang="en-US" dirty="0" smtClean="0">
                <a:ea typeface="굴림" charset="-127"/>
              </a:rPr>
              <a:t>관계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 dirty="0" smtClean="0">
                <a:ea typeface="굴림" charset="-127"/>
              </a:rPr>
              <a:t>One use case extends another use case by adding actions to an extension point of  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 dirty="0" smtClean="0">
                <a:ea typeface="굴림" charset="-127"/>
              </a:rPr>
              <a:t>A extends B ( A ---&gt; B ) : A </a:t>
            </a:r>
            <a:r>
              <a:rPr lang="ko-KR" altLang="en-US" dirty="0" smtClean="0">
                <a:ea typeface="굴림" charset="-127"/>
              </a:rPr>
              <a:t>는 </a:t>
            </a:r>
            <a:r>
              <a:rPr lang="en-US" altLang="ko-KR" dirty="0" smtClean="0">
                <a:ea typeface="굴림" charset="-127"/>
              </a:rPr>
              <a:t>B </a:t>
            </a:r>
            <a:r>
              <a:rPr lang="ko-KR" altLang="en-US" dirty="0" smtClean="0">
                <a:ea typeface="굴림" charset="-127"/>
              </a:rPr>
              <a:t>로부터 확장된다</a:t>
            </a:r>
            <a:r>
              <a:rPr lang="en-US" altLang="ko-KR" dirty="0" smtClean="0">
                <a:ea typeface="굴림" charset="-127"/>
              </a:rPr>
              <a:t>.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ko-KR" b="1" dirty="0" smtClean="0">
                <a:solidFill>
                  <a:srgbClr val="FF0000"/>
                </a:solidFill>
                <a:ea typeface="굴림" charset="-127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ea typeface="굴림" charset="-127"/>
              </a:rPr>
              <a:t>주의</a:t>
            </a:r>
            <a:r>
              <a:rPr lang="en-US" altLang="ko-KR" b="1" dirty="0" smtClean="0">
                <a:solidFill>
                  <a:srgbClr val="FF0000"/>
                </a:solidFill>
                <a:ea typeface="굴림" charset="-127"/>
              </a:rPr>
              <a:t>)</a:t>
            </a:r>
            <a:r>
              <a:rPr lang="en-US" altLang="ko-KR" dirty="0" smtClean="0">
                <a:solidFill>
                  <a:srgbClr val="FF0000"/>
                </a:solidFill>
                <a:ea typeface="굴림" charset="-127"/>
              </a:rPr>
              <a:t> </a:t>
            </a:r>
            <a:r>
              <a:rPr lang="ko-KR" altLang="en-US" dirty="0" smtClean="0">
                <a:ea typeface="굴림" charset="-127"/>
              </a:rPr>
              <a:t>화살표 방향 주의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dirty="0" smtClean="0">
              <a:ea typeface="굴림" charset="-127"/>
            </a:endParaRPr>
          </a:p>
        </p:txBody>
      </p:sp>
      <p:sp>
        <p:nvSpPr>
          <p:cNvPr id="19461" name="Oval 4"/>
          <p:cNvSpPr>
            <a:spLocks noChangeArrowheads="1"/>
          </p:cNvSpPr>
          <p:nvPr/>
        </p:nvSpPr>
        <p:spPr bwMode="auto">
          <a:xfrm>
            <a:off x="960438" y="4495800"/>
            <a:ext cx="2346325" cy="714375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1" lang="ko-KR" altLang="en-US" sz="1200"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 rot="-1977918" flipH="1" flipV="1">
            <a:off x="5348288" y="5000625"/>
            <a:ext cx="55562" cy="96043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arrow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463" name="Oval 6"/>
          <p:cNvSpPr>
            <a:spLocks noChangeArrowheads="1"/>
          </p:cNvSpPr>
          <p:nvPr/>
        </p:nvSpPr>
        <p:spPr bwMode="auto">
          <a:xfrm>
            <a:off x="1163638" y="5938838"/>
            <a:ext cx="1838325" cy="381000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latin typeface="Times New Roman" pitchFamily="18" charset="0"/>
                <a:ea typeface="바탕체" pitchFamily="17" charset="-127"/>
              </a:rPr>
              <a:t>A good connection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latin typeface="Times New Roman" pitchFamily="18" charset="0"/>
                <a:ea typeface="바탕체" pitchFamily="17" charset="-127"/>
              </a:rPr>
              <a:t>Customer</a:t>
            </a:r>
            <a:endParaRPr kumimoji="1" lang="en-US" altLang="ko-KR" sz="1200"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2057400" y="5357813"/>
            <a:ext cx="158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latin typeface="Times New Roman" pitchFamily="18" charset="0"/>
                <a:ea typeface="바탕체" pitchFamily="17" charset="-127"/>
              </a:rPr>
              <a:t>&lt;&lt;extend&gt;&gt;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latin typeface="Times New Roman" pitchFamily="18" charset="0"/>
                <a:ea typeface="바탕체" pitchFamily="17" charset="-127"/>
              </a:rPr>
              <a:t>(Delivery Information)</a:t>
            </a:r>
          </a:p>
        </p:txBody>
      </p:sp>
      <p:sp>
        <p:nvSpPr>
          <p:cNvPr id="19465" name="Oval 8"/>
          <p:cNvSpPr>
            <a:spLocks noChangeArrowheads="1"/>
          </p:cNvSpPr>
          <p:nvPr/>
        </p:nvSpPr>
        <p:spPr bwMode="auto">
          <a:xfrm>
            <a:off x="5257800" y="5967413"/>
            <a:ext cx="1838325" cy="381000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latin typeface="Times New Roman" pitchFamily="18" charset="0"/>
                <a:ea typeface="바탕체" pitchFamily="17" charset="-127"/>
              </a:rPr>
              <a:t>Authentication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latin typeface="Times New Roman" pitchFamily="18" charset="0"/>
                <a:ea typeface="바탕체" pitchFamily="17" charset="-127"/>
              </a:rPr>
              <a:t>for Customer</a:t>
            </a:r>
            <a:endParaRPr kumimoji="1" lang="en-US" altLang="ko-KR" sz="1200"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9466" name="Oval 9"/>
          <p:cNvSpPr>
            <a:spLocks noChangeArrowheads="1"/>
          </p:cNvSpPr>
          <p:nvPr/>
        </p:nvSpPr>
        <p:spPr bwMode="auto">
          <a:xfrm>
            <a:off x="4343400" y="4672013"/>
            <a:ext cx="1838325" cy="381000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latin typeface="Times New Roman" pitchFamily="18" charset="0"/>
                <a:ea typeface="바탕체" pitchFamily="17" charset="-127"/>
              </a:rPr>
              <a:t>Cash Withdrawal</a:t>
            </a:r>
            <a:endParaRPr kumimoji="1" lang="en-US" altLang="ko-KR" sz="1200"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9467" name="Oval 10"/>
          <p:cNvSpPr>
            <a:spLocks noChangeArrowheads="1"/>
          </p:cNvSpPr>
          <p:nvPr/>
        </p:nvSpPr>
        <p:spPr bwMode="auto">
          <a:xfrm>
            <a:off x="6616700" y="4672013"/>
            <a:ext cx="1838325" cy="381000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latin typeface="Times New Roman" pitchFamily="18" charset="0"/>
                <a:ea typeface="바탕체" pitchFamily="17" charset="-127"/>
              </a:rPr>
              <a:t>Transfer between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latin typeface="Times New Roman" pitchFamily="18" charset="0"/>
                <a:ea typeface="바탕체" pitchFamily="17" charset="-127"/>
              </a:rPr>
              <a:t>Accounts</a:t>
            </a:r>
            <a:endParaRPr kumimoji="1" lang="en-US" altLang="ko-KR" sz="1200"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rot="1977918" flipV="1">
            <a:off x="6900863" y="5021263"/>
            <a:ext cx="92075" cy="9525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arrow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469" name="Text Box 12"/>
          <p:cNvSpPr txBox="1">
            <a:spLocks noChangeArrowheads="1"/>
          </p:cNvSpPr>
          <p:nvPr/>
        </p:nvSpPr>
        <p:spPr bwMode="auto">
          <a:xfrm>
            <a:off x="4267200" y="5434013"/>
            <a:ext cx="977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latin typeface="Times New Roman" pitchFamily="18" charset="0"/>
                <a:ea typeface="바탕체" pitchFamily="17" charset="-127"/>
              </a:rPr>
              <a:t>&lt;&lt;include&gt;&gt;</a:t>
            </a:r>
          </a:p>
        </p:txBody>
      </p:sp>
      <p:sp>
        <p:nvSpPr>
          <p:cNvPr id="19470" name="Text Box 13"/>
          <p:cNvSpPr txBox="1">
            <a:spLocks noChangeArrowheads="1"/>
          </p:cNvSpPr>
          <p:nvPr/>
        </p:nvSpPr>
        <p:spPr bwMode="auto">
          <a:xfrm>
            <a:off x="7086600" y="5434013"/>
            <a:ext cx="977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latin typeface="Times New Roman" pitchFamily="18" charset="0"/>
                <a:ea typeface="바탕체" pitchFamily="17" charset="-127"/>
              </a:rPr>
              <a:t>&lt;&lt;include&gt;&gt;</a:t>
            </a:r>
          </a:p>
        </p:txBody>
      </p:sp>
      <p:sp>
        <p:nvSpPr>
          <p:cNvPr id="19471" name="Text Box 14"/>
          <p:cNvSpPr txBox="1">
            <a:spLocks noChangeArrowheads="1"/>
          </p:cNvSpPr>
          <p:nvPr/>
        </p:nvSpPr>
        <p:spPr bwMode="auto">
          <a:xfrm>
            <a:off x="1371600" y="4519613"/>
            <a:ext cx="14081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latin typeface="Times New Roman" pitchFamily="18" charset="0"/>
                <a:ea typeface="바탕체" pitchFamily="17" charset="-127"/>
              </a:rPr>
              <a:t>Purchase Products</a:t>
            </a:r>
            <a:endParaRPr kumimoji="1" lang="en-US" altLang="ko-KR" sz="1200"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9472" name="Line 15"/>
          <p:cNvSpPr>
            <a:spLocks noChangeShapeType="1"/>
          </p:cNvSpPr>
          <p:nvPr/>
        </p:nvSpPr>
        <p:spPr bwMode="auto">
          <a:xfrm>
            <a:off x="965200" y="4776788"/>
            <a:ext cx="2319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473" name="Text Box 16"/>
          <p:cNvSpPr txBox="1">
            <a:spLocks noChangeArrowheads="1"/>
          </p:cNvSpPr>
          <p:nvPr/>
        </p:nvSpPr>
        <p:spPr bwMode="auto">
          <a:xfrm>
            <a:off x="1360488" y="4775200"/>
            <a:ext cx="1487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 b="1">
                <a:latin typeface="Times New Roman" pitchFamily="18" charset="0"/>
                <a:ea typeface="바탕체" pitchFamily="17" charset="-127"/>
              </a:rPr>
              <a:t>Extension point</a:t>
            </a:r>
            <a:endParaRPr kumimoji="1" lang="en-US" altLang="ko-KR" sz="1200">
              <a:latin typeface="Times New Roman" pitchFamily="18" charset="0"/>
              <a:ea typeface="바탕체" pitchFamily="17" charset="-127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200">
                <a:latin typeface="Times New Roman" pitchFamily="18" charset="0"/>
                <a:ea typeface="바탕체" pitchFamily="17" charset="-127"/>
              </a:rPr>
              <a:t>Delivery Information</a:t>
            </a:r>
          </a:p>
        </p:txBody>
      </p:sp>
      <p:sp>
        <p:nvSpPr>
          <p:cNvPr id="19474" name="Line 17"/>
          <p:cNvSpPr>
            <a:spLocks noChangeShapeType="1"/>
          </p:cNvSpPr>
          <p:nvPr/>
        </p:nvSpPr>
        <p:spPr bwMode="auto">
          <a:xfrm flipV="1">
            <a:off x="2032000" y="5224463"/>
            <a:ext cx="0" cy="7143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646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Business Process Identification With Use-Cases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848600" cy="43434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Elements of Use-Case 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Diagrams </a:t>
            </a:r>
            <a:r>
              <a:rPr lang="ko-KR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정리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Actors: users        or other interacting systems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Associations: lines to connect actors and use-cases</a:t>
            </a:r>
          </a:p>
          <a:p>
            <a:pPr lvl="2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Interactions, inclusions, extensions or generalizations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Use-case:             a major process in the system that gives a benefit to the users 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Subject boundary: a named box that depicts the scope of the system</a:t>
            </a:r>
          </a:p>
          <a:p>
            <a:pPr lvl="1" eaLnBrk="1" hangingPunct="1"/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association relationship: links an actor with the use case(s) with which it interacts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7" y="2057400"/>
            <a:ext cx="40481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057400"/>
            <a:ext cx="7715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38500"/>
            <a:ext cx="8382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495800"/>
            <a:ext cx="13620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7239" t="60748" r="36819" b="36738"/>
          <a:stretch/>
        </p:blipFill>
        <p:spPr>
          <a:xfrm>
            <a:off x="5181600" y="5562600"/>
            <a:ext cx="16764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Business Process Identification With Use-Cases(Cont.)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591615" y="1444625"/>
            <a:ext cx="7848600" cy="4343400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of Use-Case Diagrams</a:t>
            </a:r>
          </a:p>
          <a:p>
            <a:pPr lvl="1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include relationship: Represents the inclusion of the functionality of one use case within another</a:t>
            </a:r>
          </a:p>
          <a:p>
            <a:pPr lvl="1" eaLnBrk="1" hangingPunct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extend relationship: Represents the extension of the use case to include optional behavior.</a:t>
            </a:r>
          </a:p>
          <a:p>
            <a:pPr lvl="1" eaLnBrk="1" hangingPunct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generalization relationship: Represents a specialized use case to a more generalized one.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9400" t="78951" r="39250" b="17026"/>
          <a:stretch/>
        </p:blipFill>
        <p:spPr>
          <a:xfrm>
            <a:off x="4247085" y="4953000"/>
            <a:ext cx="629715" cy="1007544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3"/>
          <a:srcRect l="56989" t="67375" r="37069" b="30111"/>
          <a:stretch/>
        </p:blipFill>
        <p:spPr bwMode="auto">
          <a:xfrm>
            <a:off x="3429000" y="2653495"/>
            <a:ext cx="1883641" cy="42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6989" t="73409" r="37069" b="24077"/>
          <a:stretch/>
        </p:blipFill>
        <p:spPr>
          <a:xfrm>
            <a:off x="3131189" y="3789435"/>
            <a:ext cx="2205676" cy="5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9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18EE4291-2700-4323-AA07-5C0A2FB990F8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Use-Case Modeling Procedure</a:t>
            </a:r>
          </a:p>
        </p:txBody>
      </p:sp>
      <p:sp>
        <p:nvSpPr>
          <p:cNvPr id="2150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143000" y="1993106"/>
            <a:ext cx="6934200" cy="3733800"/>
          </a:xfrm>
        </p:spPr>
        <p:txBody>
          <a:bodyPr/>
          <a:lstStyle/>
          <a:p>
            <a:pPr eaLnBrk="1" hangingPunct="1"/>
            <a:r>
              <a:rPr lang="en-US" altLang="ko-KR" sz="2400" dirty="0" smtClean="0">
                <a:solidFill>
                  <a:schemeClr val="tx2"/>
                </a:solidFill>
                <a:ea typeface="굴림" charset="-127"/>
              </a:rPr>
              <a:t>Step 1 : defining the system</a:t>
            </a:r>
          </a:p>
          <a:p>
            <a:pPr eaLnBrk="1" hangingPunct="1"/>
            <a:r>
              <a:rPr lang="en-US" altLang="ko-KR" sz="2400" dirty="0" smtClean="0">
                <a:solidFill>
                  <a:schemeClr val="tx2"/>
                </a:solidFill>
                <a:ea typeface="굴림" charset="-127"/>
              </a:rPr>
              <a:t>Step 2 : finding actors</a:t>
            </a:r>
          </a:p>
          <a:p>
            <a:pPr eaLnBrk="1" hangingPunct="1"/>
            <a:r>
              <a:rPr lang="en-US" altLang="ko-KR" sz="2400" dirty="0" smtClean="0">
                <a:solidFill>
                  <a:schemeClr val="tx2"/>
                </a:solidFill>
                <a:ea typeface="굴림" charset="-127"/>
              </a:rPr>
              <a:t>Step 3 : finding use cases</a:t>
            </a:r>
          </a:p>
          <a:p>
            <a:pPr eaLnBrk="1" hangingPunct="1"/>
            <a:r>
              <a:rPr lang="en-US" altLang="ko-KR" sz="2400" dirty="0" smtClean="0">
                <a:ea typeface="굴림" charset="-127"/>
              </a:rPr>
              <a:t>Step 4 : describing the use cases</a:t>
            </a:r>
          </a:p>
          <a:p>
            <a:pPr eaLnBrk="1" hangingPunct="1"/>
            <a:r>
              <a:rPr lang="en-US" altLang="ko-KR" sz="2400" dirty="0" smtClean="0">
                <a:ea typeface="굴림" charset="-127"/>
              </a:rPr>
              <a:t>Step 5 : defining the relationship between use cases</a:t>
            </a:r>
          </a:p>
          <a:p>
            <a:pPr eaLnBrk="1" hangingPunct="1"/>
            <a:r>
              <a:rPr lang="en-US" altLang="ko-KR" sz="2400" dirty="0" smtClean="0">
                <a:solidFill>
                  <a:schemeClr val="tx2"/>
                </a:solidFill>
                <a:ea typeface="굴림" charset="-127"/>
              </a:rPr>
              <a:t>Step 6 : validating the model</a:t>
            </a:r>
          </a:p>
        </p:txBody>
      </p:sp>
    </p:spTree>
    <p:extLst>
      <p:ext uri="{BB962C8B-B14F-4D97-AF65-F5344CB8AC3E}">
        <p14:creationId xmlns:p14="http://schemas.microsoft.com/office/powerpoint/2010/main" val="463529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Identifying Major Use-Cases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49275" y="1828800"/>
            <a:ext cx="8042275" cy="41148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Review the requirements definition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the subject’s boundaries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the primary actors and their goals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the business processes and major use-cases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Carefully review the current set of use-cases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Split or combine some to create the right size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additional use-cases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11112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Create a Use-Case Diagram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219200" y="1371600"/>
            <a:ext cx="6838950" cy="43434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Place &amp; draw the use-cases</a:t>
            </a:r>
          </a:p>
          <a:p>
            <a:pPr eaLnBrk="1" hangingPunct="1"/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Place &amp; draw the actors</a:t>
            </a:r>
          </a:p>
          <a:p>
            <a:pPr eaLnBrk="1" hangingPunct="1"/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Draw the subject boundary</a:t>
            </a:r>
          </a:p>
          <a:p>
            <a:pPr eaLnBrk="1" hangingPunct="1"/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Add the associations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49275" y="107951"/>
            <a:ext cx="8042275" cy="10350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Example Use-Case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2083" t="34108" r="33750" b="23638"/>
          <a:stretch/>
        </p:blipFill>
        <p:spPr>
          <a:xfrm>
            <a:off x="2590800" y="1236379"/>
            <a:ext cx="5334000" cy="50127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281940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20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Book Collection </a:t>
            </a:r>
          </a:p>
          <a:p>
            <a:r>
              <a:rPr lang="en-US" dirty="0">
                <a:solidFill>
                  <a:srgbClr val="A20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</a:t>
            </a:r>
          </a:p>
          <a:p>
            <a:r>
              <a:rPr lang="en-US" dirty="0">
                <a:solidFill>
                  <a:srgbClr val="A20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g_05_0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5300"/>
            <a:ext cx="8686800" cy="58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6492875"/>
            <a:ext cx="86868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CA" altLang="ko-KR" sz="1000">
                <a:ea typeface="굴림" panose="020B0600000101010101" pitchFamily="50" charset="-127"/>
              </a:rPr>
              <a:t>fig_05_08</a:t>
            </a:r>
          </a:p>
        </p:txBody>
      </p:sp>
      <p:sp>
        <p:nvSpPr>
          <p:cNvPr id="11268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ko-KR">
                <a:ea typeface="굴림" panose="020B0600000101010101" pitchFamily="50" charset="-127"/>
              </a:rPr>
              <a:t>fig_05_08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C6DEC5-8517-4B32-98C9-701EA09DD523}"/>
              </a:ext>
            </a:extLst>
          </p:cNvPr>
          <p:cNvSpPr txBox="1">
            <a:spLocks/>
          </p:cNvSpPr>
          <p:nvPr/>
        </p:nvSpPr>
        <p:spPr bwMode="auto">
          <a:xfrm>
            <a:off x="533400" y="107951"/>
            <a:ext cx="8042275" cy="57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600" kern="1200">
                <a:solidFill>
                  <a:schemeClr val="accent1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59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318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477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637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Example Use-Case(1/3)</a:t>
            </a:r>
          </a:p>
        </p:txBody>
      </p:sp>
    </p:spTree>
    <p:extLst>
      <p:ext uri="{BB962C8B-B14F-4D97-AF65-F5344CB8AC3E}">
        <p14:creationId xmlns:p14="http://schemas.microsoft.com/office/powerpoint/2010/main" val="83674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10350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549275" y="1371600"/>
            <a:ext cx="8042275" cy="50292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Now begin the process of turning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requirements into functional models</a:t>
            </a:r>
          </a:p>
          <a:p>
            <a:pPr lvl="1" eaLnBrk="1" hangingPunct="1"/>
            <a:r>
              <a:rPr lang="en-US" alt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Models are logical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; i.e., independent of how they are implemented (manual or computerized) – external or functional view</a:t>
            </a:r>
            <a:r>
              <a:rPr lang="ko-KR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제공</a:t>
            </a:r>
            <a:endParaRPr lang="en-US" altLang="ko-KR" sz="20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2" eaLnBrk="1" hangingPunct="1"/>
            <a:r>
              <a:rPr lang="en-US" altLang="en-US" sz="1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Logical model – problem domain model( use-case, activity </a:t>
            </a:r>
            <a:r>
              <a:rPr lang="en-US" altLang="en-US" sz="18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dia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  <a:p>
            <a:pPr lvl="3" eaLnBrk="1" hangingPunct="1"/>
            <a:r>
              <a:rPr lang="en-US" altLang="en-US" sz="1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Activity</a:t>
            </a:r>
            <a:r>
              <a:rPr lang="ko-KR" altLang="en-US" sz="1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가 자동화되던 사람이 하던</a:t>
            </a:r>
            <a:r>
              <a:rPr lang="en-US" altLang="ko-KR" sz="1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자료가 </a:t>
            </a:r>
            <a:r>
              <a:rPr lang="en-US" altLang="ko-KR" sz="1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db</a:t>
            </a:r>
            <a:r>
              <a:rPr lang="ko-KR" altLang="en-US" sz="1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에 저장되던 </a:t>
            </a:r>
            <a:r>
              <a:rPr lang="ko-KR" altLang="en-US" sz="1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종위위에</a:t>
            </a:r>
            <a:r>
              <a:rPr lang="ko-KR" altLang="en-US" sz="1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적던 상관하지 않는다</a:t>
            </a:r>
            <a:r>
              <a:rPr lang="en-US" altLang="ko-KR" sz="1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 </a:t>
            </a:r>
            <a:r>
              <a:rPr lang="ko-KR" altLang="en-US" sz="1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서류캐비넷에</a:t>
            </a:r>
            <a:r>
              <a:rPr lang="ko-KR" altLang="en-US" sz="1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저장하던지 자동화하던지</a:t>
            </a:r>
            <a:r>
              <a:rPr lang="en-US" altLang="ko-KR" sz="1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…</a:t>
            </a:r>
            <a:endParaRPr lang="en-US" altLang="en-US" sz="16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Develop use-cases from the requirements</a:t>
            </a:r>
          </a:p>
          <a:p>
            <a:pPr lvl="2" eaLnBrk="1" hangingPunct="1"/>
            <a:r>
              <a:rPr lang="en-US" altLang="en-US" sz="1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Use-case: how a business system interacts with its environment</a:t>
            </a:r>
          </a:p>
          <a:p>
            <a:pPr lvl="2" eaLnBrk="1" hangingPunct="1"/>
            <a:r>
              <a:rPr lang="en-US" altLang="en-US" sz="1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Includes a </a:t>
            </a:r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diagram and a description 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to depict the discrete activities that the users perform</a:t>
            </a:r>
          </a:p>
          <a:p>
            <a:pPr lvl="1" eaLnBrk="1" hangingPunct="1"/>
            <a:r>
              <a:rPr lang="en-US" alt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Develop activity diagrams from the use-cases</a:t>
            </a:r>
          </a:p>
          <a:p>
            <a:pPr lvl="2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These model the business processes or how a business operates</a:t>
            </a:r>
          </a:p>
          <a:p>
            <a:pPr lvl="2"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Used to illustrate the movement of objects (data) between activities</a:t>
            </a:r>
          </a:p>
          <a:p>
            <a:pPr lvl="1" eaLnBrk="1" hangingPunct="1"/>
            <a:endParaRPr lang="en-US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ig_05_09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1500"/>
            <a:ext cx="8686800" cy="57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6408738"/>
            <a:ext cx="86868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CA" altLang="ko-KR" sz="1000">
                <a:ea typeface="굴림" panose="020B0600000101010101" pitchFamily="50" charset="-127"/>
              </a:rPr>
              <a:t>fig_05_09</a:t>
            </a:r>
          </a:p>
        </p:txBody>
      </p:sp>
      <p:sp>
        <p:nvSpPr>
          <p:cNvPr id="12292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ko-KR">
                <a:ea typeface="굴림" panose="020B0600000101010101" pitchFamily="50" charset="-127"/>
              </a:rPr>
              <a:t>fig_05_09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A20969-7B24-44F4-976C-193F036BD42C}"/>
              </a:ext>
            </a:extLst>
          </p:cNvPr>
          <p:cNvSpPr txBox="1">
            <a:spLocks/>
          </p:cNvSpPr>
          <p:nvPr/>
        </p:nvSpPr>
        <p:spPr bwMode="auto">
          <a:xfrm>
            <a:off x="533400" y="152400"/>
            <a:ext cx="8042275" cy="57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600" kern="1200">
                <a:solidFill>
                  <a:schemeClr val="accent1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59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318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477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637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Example Use-Case(2/3)</a:t>
            </a:r>
          </a:p>
        </p:txBody>
      </p:sp>
    </p:spTree>
    <p:extLst>
      <p:ext uri="{BB962C8B-B14F-4D97-AF65-F5344CB8AC3E}">
        <p14:creationId xmlns:p14="http://schemas.microsoft.com/office/powerpoint/2010/main" val="1579044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ig_05_10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457200"/>
            <a:ext cx="8058150" cy="623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6100" y="6819900"/>
            <a:ext cx="805815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CA" altLang="ko-KR" sz="1000">
                <a:ea typeface="굴림" panose="020B0600000101010101" pitchFamily="50" charset="-127"/>
              </a:rPr>
              <a:t>fig_05_10</a:t>
            </a:r>
          </a:p>
        </p:txBody>
      </p:sp>
      <p:sp>
        <p:nvSpPr>
          <p:cNvPr id="13316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ko-KR">
                <a:ea typeface="굴림" panose="020B0600000101010101" pitchFamily="50" charset="-127"/>
              </a:rPr>
              <a:t>fig_05_10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C55F18-45FA-4CDE-BCD6-07AEE9E6F92C}"/>
              </a:ext>
            </a:extLst>
          </p:cNvPr>
          <p:cNvSpPr txBox="1">
            <a:spLocks/>
          </p:cNvSpPr>
          <p:nvPr/>
        </p:nvSpPr>
        <p:spPr bwMode="auto">
          <a:xfrm>
            <a:off x="533400" y="107951"/>
            <a:ext cx="8042275" cy="57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600" kern="1200">
                <a:solidFill>
                  <a:schemeClr val="accent1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59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318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477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637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Example Use-Case(3/3)</a:t>
            </a:r>
          </a:p>
        </p:txBody>
      </p:sp>
    </p:spTree>
    <p:extLst>
      <p:ext uri="{BB962C8B-B14F-4D97-AF65-F5344CB8AC3E}">
        <p14:creationId xmlns:p14="http://schemas.microsoft.com/office/powerpoint/2010/main" val="1926364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6540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 Cases</a:t>
            </a:r>
          </a:p>
        </p:txBody>
      </p:sp>
      <p:sp>
        <p:nvSpPr>
          <p:cNvPr id="30723" name="Content Placeholder 4"/>
          <p:cNvSpPr>
            <a:spLocks noGrp="1"/>
          </p:cNvSpPr>
          <p:nvPr>
            <p:ph idx="1"/>
          </p:nvPr>
        </p:nvSpPr>
        <p:spPr>
          <a:xfrm>
            <a:off x="549275" y="685800"/>
            <a:ext cx="8042275" cy="52578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primary driver for all UML diagramming techniques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Depicts activities performed by the users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Describe basic functions of the system:</a:t>
            </a:r>
          </a:p>
          <a:p>
            <a:pPr lvl="1" eaLnBrk="1" hangingPunct="1"/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What the user can do</a:t>
            </a:r>
          </a:p>
          <a:p>
            <a:pPr lvl="1" eaLnBrk="1" hangingPunct="1"/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How the system responds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Use cases are building blocks for continued design activities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Each use-case describes 1 and only 1 function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* </a:t>
            </a:r>
            <a:r>
              <a:rPr lang="ko-KR" altLang="en-US" dirty="0">
                <a:ea typeface="ＭＳ Ｐゴシック" panose="020B0600070205080204" pitchFamily="34" charset="-128"/>
              </a:rPr>
              <a:t>예제 </a:t>
            </a:r>
            <a:r>
              <a:rPr lang="ko-KR" altLang="en-US" dirty="0" err="1">
                <a:ea typeface="ＭＳ Ｐゴシック" panose="020B0600070205080204" pitchFamily="34" charset="-128"/>
              </a:rPr>
              <a:t>먼저보기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4648200" y="48006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49275" y="107951"/>
            <a:ext cx="8042275" cy="1111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Types of Use Cases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228117"/>
              </p:ext>
            </p:extLst>
          </p:nvPr>
        </p:nvGraphicFramePr>
        <p:xfrm>
          <a:off x="914400" y="1371600"/>
          <a:ext cx="7315200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1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 vert="vert27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information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Essential</a:t>
                      </a:r>
                    </a:p>
                  </a:txBody>
                  <a:tcPr vert="vert27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High-level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issues 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essential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understanding required functionality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Detailed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description of issues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essential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understanding required functionality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5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</a:p>
                  </a:txBody>
                  <a:tcPr vert="vert27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High-level 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a specific set of steps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performed on the 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 once implemented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Detailed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description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a specific set of steps performed on the 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 once implemented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Elements of a Use Case Description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Overview: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9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Name, ID Number, Type, Primary Actor, Brief Description, Importance Level, Stakeholder(s), Trigger(s)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Relationships: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Association:</a:t>
            </a:r>
            <a:r>
              <a:rPr lang="en-US" altLang="en-US" sz="19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1900" dirty="0">
                <a:solidFill>
                  <a:srgbClr val="7F7F7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Communication between the use case and the actors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Extend:</a:t>
            </a:r>
            <a:r>
              <a:rPr lang="en-US" altLang="en-US" sz="19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1900" dirty="0">
                <a:solidFill>
                  <a:srgbClr val="7F7F7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Extends the functionality of a use case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Include:</a:t>
            </a:r>
            <a:r>
              <a:rPr lang="en-US" altLang="en-US" sz="19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1900" dirty="0">
                <a:solidFill>
                  <a:srgbClr val="7F7F7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Includes another use case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Generalization: </a:t>
            </a:r>
            <a:r>
              <a:rPr lang="en-US" altLang="en-US" sz="19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1900" dirty="0">
                <a:solidFill>
                  <a:srgbClr val="7F7F7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llows use cases to support inheritance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Flow of events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Normal flow: </a:t>
            </a:r>
            <a:r>
              <a:rPr lang="en-US" altLang="en-US" sz="1900" dirty="0">
                <a:solidFill>
                  <a:srgbClr val="7F7F7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usual set of activities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Sub-flows: </a:t>
            </a:r>
            <a:r>
              <a:rPr lang="en-US" altLang="en-US" sz="1900" dirty="0">
                <a:solidFill>
                  <a:srgbClr val="7F7F7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decomposed normal flows to simplify the use-case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Alternate or exceptional flows: </a:t>
            </a:r>
            <a:r>
              <a:rPr lang="en-US" altLang="en-US" sz="1900" dirty="0">
                <a:solidFill>
                  <a:srgbClr val="7F7F7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those not considered the norm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Optional characteristics </a:t>
            </a:r>
            <a:r>
              <a:rPr lang="en-US" altLang="en-US" sz="2200" dirty="0">
                <a:solidFill>
                  <a:srgbClr val="7F7F7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(complexity, time, etc.)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1111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 Case Writing Guidelines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49275" y="1219200"/>
            <a:ext cx="8042275" cy="4724400"/>
          </a:xfrm>
        </p:spPr>
        <p:txBody>
          <a:bodyPr/>
          <a:lstStyle/>
          <a:p>
            <a:pPr marL="514350" indent="-514350" eaLnBrk="1" hangingPunct="1">
              <a:spcBef>
                <a:spcPts val="60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Write in the form of subject-verb-direct object</a:t>
            </a:r>
          </a:p>
          <a:p>
            <a:pPr marL="514350" indent="-514350" eaLnBrk="1" hangingPunct="1">
              <a:spcBef>
                <a:spcPts val="60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Make sure it is clear who the initiator of the step is</a:t>
            </a:r>
          </a:p>
          <a:p>
            <a:pPr marL="514350" indent="-514350" eaLnBrk="1" hangingPunct="1">
              <a:spcBef>
                <a:spcPts val="60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Write from independent observer’s perspective</a:t>
            </a:r>
          </a:p>
          <a:p>
            <a:pPr marL="514350" indent="-514350" eaLnBrk="1" hangingPunct="1">
              <a:spcBef>
                <a:spcPts val="60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Write at about the same level of abstraction</a:t>
            </a:r>
          </a:p>
          <a:p>
            <a:pPr marL="514350" indent="-514350" eaLnBrk="1" hangingPunct="1">
              <a:spcBef>
                <a:spcPts val="60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Ensure the use case has a sensible set of steps</a:t>
            </a:r>
          </a:p>
          <a:p>
            <a:pPr marL="514350" indent="-514350" eaLnBrk="1" hangingPunct="1">
              <a:spcBef>
                <a:spcPts val="60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Apply the KISS principle liberally.</a:t>
            </a:r>
          </a:p>
          <a:p>
            <a:pPr marL="514350" indent="-514350" eaLnBrk="1" hangingPunct="1">
              <a:spcBef>
                <a:spcPts val="60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Write repeating instructions after the set of steps to be repeated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5602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79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Creating Use-Case Descriptions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News Gothic M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Pick a high priority use-case and create an overview: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List the primary actor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Determine its type (overview or detail; essential or real)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List all stakeholders and their interests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Determine the level of importance of the use-case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Briefly describe the use-case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List what triggers the use-case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List its relationship to other use-cases</a:t>
            </a:r>
          </a:p>
          <a:p>
            <a:pPr marL="457200" indent="-457200" eaLnBrk="1" hangingPunct="1">
              <a:buFont typeface="News Gothic M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Fill in the steps of the normal flow of events required to complete the use-case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Creating Use-Case Descriptions (cont.)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549275" y="1981200"/>
            <a:ext cx="8042275" cy="3962400"/>
          </a:xfrm>
        </p:spPr>
        <p:txBody>
          <a:bodyPr/>
          <a:lstStyle/>
          <a:p>
            <a:pPr marL="457200" indent="-457200" eaLnBrk="1" hangingPunct="1">
              <a:buFont typeface="News Gothic MT"/>
              <a:buAutoNum type="arabicPeriod" startAt="3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Ensure that the steps listed are not too complicated or long and are consistent in size with other steps</a:t>
            </a:r>
          </a:p>
          <a:p>
            <a:pPr marL="457200" indent="-457200" eaLnBrk="1" hangingPunct="1">
              <a:buFont typeface="News Gothic MT"/>
              <a:buAutoNum type="arabicPeriod" startAt="3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and write the alternate or exceptional flows</a:t>
            </a:r>
          </a:p>
          <a:p>
            <a:pPr marL="457200" indent="-457200" eaLnBrk="1" hangingPunct="1">
              <a:buFont typeface="News Gothic MT"/>
              <a:buAutoNum type="arabicPeriod" startAt="3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Carefully review the use-case description and confirm that it is correct</a:t>
            </a:r>
          </a:p>
          <a:p>
            <a:pPr marL="457200" indent="-457200" eaLnBrk="1" hangingPunct="1">
              <a:buFont typeface="News Gothic MT"/>
              <a:buAutoNum type="arabicPeriod" startAt="3"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Iterate over the entire set of steps again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54065E3-0EB9-4CCB-8446-8B910FD3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000" y="2434500"/>
            <a:ext cx="3132000" cy="198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1C869D-59E2-492E-9247-B4FFF35E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5400"/>
            <a:ext cx="7620000" cy="46482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CFD51DF-2CF2-4B2E-909A-599AAB58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1035050"/>
          </a:xfrm>
        </p:spPr>
        <p:txBody>
          <a:bodyPr/>
          <a:lstStyle/>
          <a:p>
            <a:pPr eaLnBrk="1" hangingPunct="1"/>
            <a:r>
              <a:rPr lang="ko-KR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개발 모델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04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Example Use-Case Description</a:t>
            </a:r>
          </a:p>
        </p:txBody>
      </p:sp>
      <p:pic>
        <p:nvPicPr>
          <p:cNvPr id="3686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6250" y="1066800"/>
            <a:ext cx="5721350" cy="5181600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Verifying &amp; Validating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a Use-Case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Use-cases must be verified and validated before beginning structural and behavioral modeling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Utilize a walkthrough: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Perform a review of the models and diagrams created so far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Performed by individuals from the development team and the client (very interactive)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Facilitator: schedule and set up the meeting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Presenter: the one who is responsible for the specific representation being reviewed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Recorder (scribe) to take notes and especially to document errors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9999A74B-49C3-42AC-97A4-926F44C4A1C0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ea typeface="굴림" charset="-127"/>
              </a:rPr>
              <a:t>예제 프로그램</a:t>
            </a:r>
          </a:p>
        </p:txBody>
      </p:sp>
      <p:sp>
        <p:nvSpPr>
          <p:cNvPr id="2253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7859713" cy="2705100"/>
          </a:xfrm>
        </p:spPr>
        <p:txBody>
          <a:bodyPr/>
          <a:lstStyle/>
          <a:p>
            <a:pPr eaLnBrk="1" hangingPunct="1"/>
            <a:r>
              <a:rPr lang="ko-KR" altLang="en-US" sz="2400" smtClean="0">
                <a:ea typeface="굴림" charset="-127"/>
              </a:rPr>
              <a:t>장난감 쇼핑몰 </a:t>
            </a:r>
          </a:p>
          <a:p>
            <a:pPr lvl="1" eaLnBrk="1" hangingPunct="1">
              <a:lnSpc>
                <a:spcPct val="120000"/>
              </a:lnSpc>
            </a:pPr>
            <a:r>
              <a:rPr lang="ko-KR" altLang="en-US" sz="2000" smtClean="0">
                <a:ea typeface="굴림" charset="-127"/>
              </a:rPr>
              <a:t>인터넷에서 회원제로 어린이 장난감을 파는 쇼핑몰을 구축하려고 한다</a:t>
            </a:r>
            <a:r>
              <a:rPr lang="en-US" altLang="ko-KR" sz="2000" smtClean="0">
                <a:ea typeface="굴림" charset="-127"/>
              </a:rPr>
              <a:t>. </a:t>
            </a:r>
            <a:r>
              <a:rPr lang="ko-KR" altLang="en-US" sz="2000" smtClean="0">
                <a:ea typeface="굴림" charset="-127"/>
              </a:rPr>
              <a:t>이 쇼핑몰에서 물건을 사기 위해서는 우선 회원으로 등록하여야 한다</a:t>
            </a:r>
            <a:r>
              <a:rPr lang="en-US" altLang="ko-KR" sz="2000" smtClean="0">
                <a:ea typeface="굴림" charset="-127"/>
              </a:rPr>
              <a:t>. </a:t>
            </a:r>
            <a:r>
              <a:rPr lang="ko-KR" altLang="en-US" sz="2000" smtClean="0">
                <a:ea typeface="굴림" charset="-127"/>
              </a:rPr>
              <a:t>물건을 살 때는 은행 또는 카드 회사와 연계하여 구매금액을 결제할 수 있어야 한다</a:t>
            </a:r>
            <a:r>
              <a:rPr lang="en-US" altLang="ko-KR" sz="2000" smtClean="0">
                <a:ea typeface="굴림" charset="-127"/>
              </a:rPr>
              <a:t>. </a:t>
            </a:r>
            <a:r>
              <a:rPr lang="ko-KR" altLang="en-US" sz="2000" smtClean="0">
                <a:ea typeface="굴림" charset="-127"/>
              </a:rPr>
              <a:t>그리고 우수 회원에게는 할인 혜택을 제공한다</a:t>
            </a:r>
            <a:r>
              <a:rPr lang="en-US" altLang="ko-KR" sz="2000" smtClean="0">
                <a:ea typeface="굴림" charset="-127"/>
              </a:rPr>
              <a:t>. </a:t>
            </a:r>
            <a:r>
              <a:rPr lang="ko-KR" altLang="en-US" sz="2000" smtClean="0">
                <a:ea typeface="굴림" charset="-127"/>
              </a:rPr>
              <a:t>쇼핑몰 관리자는 주기적으로 쇼핑몰의 물건 리스트와 수량을 관리할 수 있어야 한다</a:t>
            </a:r>
            <a:r>
              <a:rPr lang="en-US" altLang="ko-KR" sz="2000" smtClean="0">
                <a:ea typeface="굴림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704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2CF3ED3A-A898-49D5-9A30-19E7800C7F47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200" smtClean="0">
                <a:ea typeface="굴림" charset="-127"/>
              </a:rPr>
              <a:t>단계 </a:t>
            </a:r>
            <a:r>
              <a:rPr lang="en-US" altLang="ko-KR" sz="3200" smtClean="0">
                <a:ea typeface="굴림" charset="-127"/>
              </a:rPr>
              <a:t>1, 2 : System </a:t>
            </a:r>
            <a:r>
              <a:rPr lang="ko-KR" altLang="en-US" sz="3200" smtClean="0">
                <a:ea typeface="굴림" charset="-127"/>
              </a:rPr>
              <a:t>정의 및 </a:t>
            </a:r>
            <a:r>
              <a:rPr lang="en-US" altLang="ko-KR" sz="3200" smtClean="0">
                <a:ea typeface="굴림" charset="-127"/>
              </a:rPr>
              <a:t>Actor </a:t>
            </a:r>
            <a:r>
              <a:rPr lang="ko-KR" altLang="en-US" sz="3200" smtClean="0">
                <a:ea typeface="굴림" charset="-127"/>
              </a:rPr>
              <a:t>추출</a:t>
            </a:r>
          </a:p>
        </p:txBody>
      </p:sp>
      <p:pic>
        <p:nvPicPr>
          <p:cNvPr id="23556" name="Picture 3" descr="1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5" t="13692" r="19856" b="19720"/>
          <a:stretch>
            <a:fillRect/>
          </a:stretch>
        </p:blipFill>
        <p:spPr>
          <a:xfrm>
            <a:off x="1447800" y="1676400"/>
            <a:ext cx="6305550" cy="4089400"/>
          </a:xfrm>
          <a:noFill/>
        </p:spPr>
      </p:pic>
    </p:spTree>
    <p:extLst>
      <p:ext uri="{BB962C8B-B14F-4D97-AF65-F5344CB8AC3E}">
        <p14:creationId xmlns:p14="http://schemas.microsoft.com/office/powerpoint/2010/main" val="4274375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D964C5AE-D3AF-4407-84DB-D689203DF668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200" smtClean="0">
                <a:ea typeface="굴림" charset="-127"/>
              </a:rPr>
              <a:t>단계 </a:t>
            </a:r>
            <a:r>
              <a:rPr lang="en-US" altLang="ko-KR" sz="3200" smtClean="0">
                <a:ea typeface="굴림" charset="-127"/>
              </a:rPr>
              <a:t>3 : Use Case </a:t>
            </a:r>
            <a:r>
              <a:rPr lang="ko-KR" altLang="en-US" sz="3200" smtClean="0">
                <a:ea typeface="굴림" charset="-127"/>
              </a:rPr>
              <a:t>추출</a:t>
            </a:r>
          </a:p>
        </p:txBody>
      </p:sp>
      <p:pic>
        <p:nvPicPr>
          <p:cNvPr id="24580" name="Picture 3" descr="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8" t="14070" r="23860" b="13548"/>
          <a:stretch>
            <a:fillRect/>
          </a:stretch>
        </p:blipFill>
        <p:spPr>
          <a:xfrm>
            <a:off x="1076325" y="1735138"/>
            <a:ext cx="7216775" cy="4227512"/>
          </a:xfrm>
          <a:noFill/>
        </p:spPr>
      </p:pic>
    </p:spTree>
    <p:extLst>
      <p:ext uri="{BB962C8B-B14F-4D97-AF65-F5344CB8AC3E}">
        <p14:creationId xmlns:p14="http://schemas.microsoft.com/office/powerpoint/2010/main" val="2726196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CE2E67C3-4A82-4C82-AD27-BDAEF6F26FD4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0"/>
            <a:ext cx="8424862" cy="838200"/>
          </a:xfrm>
        </p:spPr>
        <p:txBody>
          <a:bodyPr/>
          <a:lstStyle/>
          <a:p>
            <a:pPr eaLnBrk="1" hangingPunct="1"/>
            <a:r>
              <a:rPr lang="ko-KR" altLang="en-US" sz="3200" smtClean="0">
                <a:ea typeface="굴림" charset="-127"/>
              </a:rPr>
              <a:t>단계 </a:t>
            </a:r>
            <a:r>
              <a:rPr lang="en-US" altLang="ko-KR" sz="3200" smtClean="0">
                <a:ea typeface="굴림" charset="-127"/>
              </a:rPr>
              <a:t>4 : Use Case Description</a:t>
            </a:r>
          </a:p>
        </p:txBody>
      </p:sp>
      <p:sp>
        <p:nvSpPr>
          <p:cNvPr id="2560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76275" y="1889125"/>
            <a:ext cx="7858125" cy="4038600"/>
          </a:xfrm>
          <a:ln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ko-KR" altLang="en-US" sz="2000" smtClean="0">
                <a:ea typeface="굴림" charset="-127"/>
              </a:rPr>
              <a:t>선행조건</a:t>
            </a:r>
            <a:r>
              <a:rPr lang="en-US" altLang="ko-KR" sz="2000" smtClean="0">
                <a:ea typeface="굴림" charset="-127"/>
              </a:rPr>
              <a:t>: </a:t>
            </a:r>
            <a:r>
              <a:rPr lang="ko-KR" altLang="en-US" sz="2000" smtClean="0">
                <a:ea typeface="굴림" charset="-127"/>
              </a:rPr>
              <a:t>없음</a:t>
            </a:r>
          </a:p>
          <a:p>
            <a:pPr eaLnBrk="1" hangingPunct="1"/>
            <a:endParaRPr lang="ko-KR" altLang="en-US" sz="2000" smtClean="0">
              <a:ea typeface="굴림" charset="-127"/>
            </a:endParaRPr>
          </a:p>
          <a:p>
            <a:pPr eaLnBrk="1" hangingPunct="1"/>
            <a:r>
              <a:rPr lang="ko-KR" altLang="en-US" sz="2000" smtClean="0">
                <a:ea typeface="굴림" charset="-127"/>
              </a:rPr>
              <a:t>기본 흐름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1800" smtClean="0">
                <a:ea typeface="굴림" charset="-127"/>
              </a:rPr>
              <a:t>1. </a:t>
            </a:r>
            <a:r>
              <a:rPr lang="ko-KR" altLang="en-US" sz="1800" smtClean="0">
                <a:ea typeface="굴림" charset="-127"/>
              </a:rPr>
              <a:t>고객의 이름</a:t>
            </a:r>
            <a:r>
              <a:rPr lang="en-US" altLang="ko-KR" sz="1800" smtClean="0">
                <a:ea typeface="굴림" charset="-127"/>
              </a:rPr>
              <a:t>, </a:t>
            </a:r>
            <a:r>
              <a:rPr lang="ko-KR" altLang="en-US" sz="1800" smtClean="0">
                <a:ea typeface="굴림" charset="-127"/>
              </a:rPr>
              <a:t>주소</a:t>
            </a:r>
            <a:r>
              <a:rPr lang="en-US" altLang="ko-KR" sz="1800" smtClean="0">
                <a:ea typeface="굴림" charset="-127"/>
              </a:rPr>
              <a:t>, </a:t>
            </a:r>
            <a:r>
              <a:rPr lang="ko-KR" altLang="en-US" sz="1800" smtClean="0">
                <a:ea typeface="굴림" charset="-127"/>
              </a:rPr>
              <a:t>주민등록번호</a:t>
            </a:r>
            <a:r>
              <a:rPr lang="en-US" altLang="ko-KR" sz="1800" smtClean="0">
                <a:ea typeface="굴림" charset="-127"/>
              </a:rPr>
              <a:t>, </a:t>
            </a:r>
            <a:r>
              <a:rPr lang="ko-KR" altLang="en-US" sz="1800" smtClean="0">
                <a:ea typeface="굴림" charset="-127"/>
              </a:rPr>
              <a:t>전화번호</a:t>
            </a:r>
            <a:r>
              <a:rPr lang="en-US" altLang="ko-KR" sz="1800" smtClean="0">
                <a:ea typeface="굴림" charset="-127"/>
              </a:rPr>
              <a:t>, </a:t>
            </a:r>
            <a:r>
              <a:rPr lang="ko-KR" altLang="en-US" sz="1800" smtClean="0">
                <a:ea typeface="굴림" charset="-127"/>
              </a:rPr>
              <a:t>성별 및 직업 등을 입력한다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1800" smtClean="0">
                <a:ea typeface="굴림" charset="-127"/>
              </a:rPr>
              <a:t>2. </a:t>
            </a:r>
            <a:r>
              <a:rPr lang="ko-KR" altLang="en-US" sz="1800" smtClean="0">
                <a:ea typeface="굴림" charset="-127"/>
              </a:rPr>
              <a:t>고객은 자신이 사용할 </a:t>
            </a:r>
            <a:r>
              <a:rPr lang="en-US" altLang="ko-KR" sz="1800" smtClean="0">
                <a:ea typeface="굴림" charset="-127"/>
              </a:rPr>
              <a:t>id</a:t>
            </a:r>
            <a:r>
              <a:rPr lang="ko-KR" altLang="en-US" sz="1800" smtClean="0">
                <a:ea typeface="굴림" charset="-127"/>
              </a:rPr>
              <a:t>와 패스워드를 입력한다</a:t>
            </a:r>
            <a:r>
              <a:rPr lang="en-US" altLang="ko-KR" sz="1800" smtClean="0">
                <a:ea typeface="굴림" charset="-127"/>
              </a:rPr>
              <a:t>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1800" smtClean="0">
                <a:ea typeface="굴림" charset="-127"/>
              </a:rPr>
              <a:t>3. </a:t>
            </a:r>
            <a:r>
              <a:rPr lang="ko-KR" altLang="en-US" sz="1800" smtClean="0">
                <a:ea typeface="굴림" charset="-127"/>
              </a:rPr>
              <a:t>시스템은 고객정보를 저장한다</a:t>
            </a:r>
            <a:r>
              <a:rPr lang="en-US" altLang="ko-KR" sz="1800" smtClean="0">
                <a:ea typeface="굴림" charset="-127"/>
              </a:rPr>
              <a:t>.</a:t>
            </a:r>
          </a:p>
          <a:p>
            <a:pPr lvl="1" eaLnBrk="1" hangingPunct="1"/>
            <a:endParaRPr lang="en-US" altLang="ko-KR" sz="1800" smtClean="0">
              <a:ea typeface="굴림" charset="-127"/>
            </a:endParaRPr>
          </a:p>
          <a:p>
            <a:pPr eaLnBrk="1" hangingPunct="1"/>
            <a:r>
              <a:rPr lang="ko-KR" altLang="en-US" sz="2000" smtClean="0">
                <a:ea typeface="굴림" charset="-127"/>
              </a:rPr>
              <a:t>예외 흐름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1800" smtClean="0">
                <a:ea typeface="굴림" charset="-127"/>
              </a:rPr>
              <a:t>1. </a:t>
            </a:r>
            <a:r>
              <a:rPr lang="ko-KR" altLang="en-US" sz="1800" smtClean="0">
                <a:ea typeface="굴림" charset="-127"/>
              </a:rPr>
              <a:t>만약 고객의 </a:t>
            </a:r>
            <a:r>
              <a:rPr lang="en-US" altLang="ko-KR" sz="1800" smtClean="0">
                <a:ea typeface="굴림" charset="-127"/>
              </a:rPr>
              <a:t>id</a:t>
            </a:r>
            <a:r>
              <a:rPr lang="ko-KR" altLang="en-US" sz="1800" smtClean="0">
                <a:ea typeface="굴림" charset="-127"/>
              </a:rPr>
              <a:t>가 다른 멤버와 중복되면 이 사실을 고객에게 알리고 다른 </a:t>
            </a:r>
            <a:r>
              <a:rPr lang="en-US" altLang="ko-KR" sz="1800" smtClean="0">
                <a:ea typeface="굴림" charset="-127"/>
              </a:rPr>
              <a:t>id</a:t>
            </a:r>
            <a:r>
              <a:rPr lang="ko-KR" altLang="en-US" sz="1800" smtClean="0">
                <a:ea typeface="굴림" charset="-127"/>
              </a:rPr>
              <a:t>를 사용할 것을 요구한다</a:t>
            </a:r>
            <a:r>
              <a:rPr lang="en-US" altLang="ko-KR" sz="1800" smtClean="0">
                <a:ea typeface="굴림" charset="-127"/>
              </a:rPr>
              <a:t>.</a:t>
            </a:r>
          </a:p>
          <a:p>
            <a:pPr eaLnBrk="1" hangingPunct="1"/>
            <a:endParaRPr lang="ko-KR" altLang="en-US" sz="1800" smtClean="0">
              <a:ea typeface="굴림" charset="-127"/>
            </a:endParaRP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682625" y="1371600"/>
            <a:ext cx="3048000" cy="533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758825" y="1435100"/>
            <a:ext cx="2892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latin typeface="굴림" charset="-127"/>
                <a:ea typeface="굴림" charset="-127"/>
              </a:rPr>
              <a:t>UC : Member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5303349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번호 개체 틀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1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1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1F656FE7-62B1-49D6-A948-D893DB259EB3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2662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1371600"/>
            <a:ext cx="7467600" cy="4572000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1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1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304800"/>
            <a:ext cx="8534400" cy="533400"/>
          </a:xfrm>
        </p:spPr>
        <p:txBody>
          <a:bodyPr/>
          <a:lstStyle/>
          <a:p>
            <a:pPr eaLnBrk="1" hangingPunct="1"/>
            <a:r>
              <a:rPr lang="en-US" altLang="ko-KR" sz="3200" smtClean="0">
                <a:ea typeface="굴림" charset="-127"/>
              </a:rPr>
              <a:t>Elements of a Use-Case Description</a:t>
            </a:r>
          </a:p>
        </p:txBody>
      </p:sp>
      <p:sp>
        <p:nvSpPr>
          <p:cNvPr id="26629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1447800"/>
            <a:ext cx="7010400" cy="441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1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1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sp>
        <p:nvSpPr>
          <p:cNvPr id="26630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55725" y="1579563"/>
            <a:ext cx="63849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1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1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Use Case Name:		ID:		Importance Level: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Tahoma" pitchFamily="34" charset="0"/>
              <a:ea typeface="굴림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Primary Actor:		Use Case Type: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Tahoma" pitchFamily="34" charset="0"/>
              <a:ea typeface="굴림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Stakeholders and Interests: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Tahoma" pitchFamily="34" charset="0"/>
              <a:ea typeface="굴림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Brief Description: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Tahoma" pitchFamily="34" charset="0"/>
              <a:ea typeface="굴림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Trigger: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Tahoma" pitchFamily="34" charset="0"/>
              <a:ea typeface="굴림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Relationships:  </a:t>
            </a:r>
            <a:r>
              <a:rPr lang="en-US" altLang="ko-KR" sz="1600">
                <a:solidFill>
                  <a:srgbClr val="CC0000"/>
                </a:solidFill>
                <a:latin typeface="Tahoma" pitchFamily="34" charset="0"/>
                <a:ea typeface="굴림" charset="-127"/>
              </a:rPr>
              <a:t>(Association, Include, Extend, Generalization</a:t>
            </a:r>
            <a:r>
              <a:rPr lang="en-US" altLang="ko-KR" sz="1600">
                <a:solidFill>
                  <a:srgbClr val="FF5050"/>
                </a:solidFill>
                <a:latin typeface="Tahoma" pitchFamily="34" charset="0"/>
                <a:ea typeface="굴림" charset="-127"/>
              </a:rPr>
              <a:t>)</a:t>
            </a:r>
            <a:endParaRPr lang="en-US" altLang="ko-KR" sz="1600">
              <a:latin typeface="Tahoma" pitchFamily="34" charset="0"/>
              <a:ea typeface="굴림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Tahoma" pitchFamily="34" charset="0"/>
              <a:ea typeface="굴림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Normal Flow of Events: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Tahoma" pitchFamily="34" charset="0"/>
              <a:ea typeface="굴림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Subflows: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Tahoma" pitchFamily="34" charset="0"/>
              <a:ea typeface="굴림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Alternate/Exceptional Flows:</a:t>
            </a:r>
          </a:p>
        </p:txBody>
      </p:sp>
      <p:sp>
        <p:nvSpPr>
          <p:cNvPr id="26631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066800" y="1981200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2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066800" y="3505200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3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1066800" y="3962400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4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1066800" y="4419600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5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1066800" y="4953000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6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1066800" y="5410200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7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1066800" y="2438400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8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1066800" y="2971800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42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D120D30B-7A72-4369-BDE6-2035B9B51060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685800"/>
          </a:xfrm>
        </p:spPr>
        <p:txBody>
          <a:bodyPr/>
          <a:lstStyle/>
          <a:p>
            <a:pPr eaLnBrk="1" hangingPunct="1"/>
            <a:r>
              <a:rPr lang="ko-KR" altLang="en-US" sz="3200" smtClean="0">
                <a:ea typeface="굴림" charset="-127"/>
              </a:rPr>
              <a:t>단계 </a:t>
            </a:r>
            <a:r>
              <a:rPr lang="en-US" altLang="ko-KR" sz="3200" smtClean="0">
                <a:ea typeface="굴림" charset="-127"/>
              </a:rPr>
              <a:t>5 : Use Case </a:t>
            </a:r>
            <a:r>
              <a:rPr lang="ko-KR" altLang="en-US" sz="3200" smtClean="0">
                <a:ea typeface="굴림" charset="-127"/>
              </a:rPr>
              <a:t>간의 관계 설정 </a:t>
            </a:r>
            <a:r>
              <a:rPr lang="en-US" altLang="ko-KR" sz="3200" smtClean="0">
                <a:ea typeface="굴림" charset="-127"/>
              </a:rPr>
              <a:t>(1)</a:t>
            </a:r>
          </a:p>
        </p:txBody>
      </p:sp>
      <p:pic>
        <p:nvPicPr>
          <p:cNvPr id="27652" name="Picture 3" descr="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6" t="11430" r="13124" b="14882"/>
          <a:stretch>
            <a:fillRect/>
          </a:stretch>
        </p:blipFill>
        <p:spPr>
          <a:xfrm>
            <a:off x="795338" y="1871663"/>
            <a:ext cx="7496175" cy="4159250"/>
          </a:xfrm>
          <a:noFill/>
        </p:spPr>
      </p:pic>
    </p:spTree>
    <p:extLst>
      <p:ext uri="{BB962C8B-B14F-4D97-AF65-F5344CB8AC3E}">
        <p14:creationId xmlns:p14="http://schemas.microsoft.com/office/powerpoint/2010/main" val="40993733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5EA0980C-D87A-4062-BA96-A93ACDA77BAD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685800"/>
          </a:xfrm>
        </p:spPr>
        <p:txBody>
          <a:bodyPr/>
          <a:lstStyle/>
          <a:p>
            <a:pPr eaLnBrk="1" hangingPunct="1"/>
            <a:r>
              <a:rPr lang="ko-KR" altLang="en-US" sz="3200" smtClean="0">
                <a:ea typeface="굴림" charset="-127"/>
              </a:rPr>
              <a:t>단계 </a:t>
            </a:r>
            <a:r>
              <a:rPr lang="en-US" altLang="ko-KR" sz="3200" smtClean="0">
                <a:ea typeface="굴림" charset="-127"/>
              </a:rPr>
              <a:t>5 : Use Case </a:t>
            </a:r>
            <a:r>
              <a:rPr lang="ko-KR" altLang="en-US" sz="3200" smtClean="0">
                <a:ea typeface="굴림" charset="-127"/>
              </a:rPr>
              <a:t>간의 관계 설정 </a:t>
            </a:r>
            <a:r>
              <a:rPr lang="en-US" altLang="ko-KR" sz="3200" smtClean="0">
                <a:ea typeface="굴림" charset="-127"/>
              </a:rPr>
              <a:t>(2)</a:t>
            </a:r>
          </a:p>
        </p:txBody>
      </p:sp>
      <p:pic>
        <p:nvPicPr>
          <p:cNvPr id="28676" name="Picture 3" descr="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t="11430" r="14012" b="4352"/>
          <a:stretch>
            <a:fillRect/>
          </a:stretch>
        </p:blipFill>
        <p:spPr>
          <a:xfrm>
            <a:off x="866775" y="1735138"/>
            <a:ext cx="7356475" cy="4364037"/>
          </a:xfrm>
          <a:noFill/>
        </p:spPr>
      </p:pic>
    </p:spTree>
    <p:extLst>
      <p:ext uri="{BB962C8B-B14F-4D97-AF65-F5344CB8AC3E}">
        <p14:creationId xmlns:p14="http://schemas.microsoft.com/office/powerpoint/2010/main" val="28431652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DEBAD974-C171-4667-8E3D-B16EEDB84933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685800"/>
          </a:xfrm>
        </p:spPr>
        <p:txBody>
          <a:bodyPr/>
          <a:lstStyle/>
          <a:p>
            <a:pPr eaLnBrk="1" hangingPunct="1"/>
            <a:r>
              <a:rPr lang="ko-KR" altLang="en-US" sz="3200" smtClean="0">
                <a:ea typeface="굴림" charset="-127"/>
              </a:rPr>
              <a:t>단계 </a:t>
            </a:r>
            <a:r>
              <a:rPr lang="en-US" altLang="ko-KR" sz="3200" smtClean="0">
                <a:ea typeface="굴림" charset="-127"/>
              </a:rPr>
              <a:t>5 : Use Case </a:t>
            </a:r>
            <a:r>
              <a:rPr lang="ko-KR" altLang="en-US" sz="3200" smtClean="0">
                <a:ea typeface="굴림" charset="-127"/>
              </a:rPr>
              <a:t>간의 관계 설정 </a:t>
            </a:r>
            <a:r>
              <a:rPr lang="en-US" altLang="ko-KR" sz="3200" smtClean="0">
                <a:ea typeface="굴림" charset="-127"/>
              </a:rPr>
              <a:t>(3)</a:t>
            </a:r>
          </a:p>
        </p:txBody>
      </p:sp>
      <p:pic>
        <p:nvPicPr>
          <p:cNvPr id="29700" name="Picture 3" descr="6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 t="6586" r="10480" b="8298"/>
          <a:stretch>
            <a:fillRect/>
          </a:stretch>
        </p:blipFill>
        <p:spPr>
          <a:xfrm>
            <a:off x="866775" y="1600200"/>
            <a:ext cx="7564438" cy="4410075"/>
          </a:xfrm>
          <a:noFill/>
        </p:spPr>
      </p:pic>
    </p:spTree>
    <p:extLst>
      <p:ext uri="{BB962C8B-B14F-4D97-AF65-F5344CB8AC3E}">
        <p14:creationId xmlns:p14="http://schemas.microsoft.com/office/powerpoint/2010/main" val="114824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EE418-F981-4C79-A649-24F2210B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1699548-73C3-4934-A8B2-3FF41E9D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275" y="107951"/>
            <a:ext cx="8042275" cy="54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98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번호 개체 틀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smtClean="0">
                <a:latin typeface="Tahoma" pitchFamily="34" charset="0"/>
                <a:ea typeface="굴림" charset="-127"/>
              </a:rPr>
              <a:t>Slide </a:t>
            </a:r>
            <a:fld id="{842C025A-5FB2-48CB-AC5D-371178180275}" type="slidenum">
              <a:rPr lang="en-US" altLang="ko-KR" sz="1000" smtClean="0">
                <a:latin typeface="Tahoma" pitchFamily="34" charset="0"/>
                <a:ea typeface="굴림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ko-KR" altLang="en-US" sz="1000" smtClean="0">
              <a:latin typeface="Tahoma" pitchFamily="34" charset="0"/>
              <a:ea typeface="굴림" charset="-127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304800"/>
            <a:ext cx="8343900" cy="685800"/>
          </a:xfrm>
        </p:spPr>
        <p:txBody>
          <a:bodyPr/>
          <a:lstStyle/>
          <a:p>
            <a:pPr eaLnBrk="1" hangingPunct="1"/>
            <a:r>
              <a:rPr lang="en-US" altLang="ko-KR" sz="3200" smtClean="0">
                <a:ea typeface="굴림" charset="-127"/>
              </a:rPr>
              <a:t>Writing Effective Use-Case Descriptions</a:t>
            </a:r>
          </a:p>
        </p:txBody>
      </p:sp>
      <p:pic>
        <p:nvPicPr>
          <p:cNvPr id="30724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63625"/>
            <a:ext cx="6553200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350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_05_10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724400" cy="6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 rotWithShape="1">
          <a:blip r:embed="rId5"/>
          <a:srcRect l="34584" t="32558" r="33333" b="4650"/>
          <a:stretch/>
        </p:blipFill>
        <p:spPr>
          <a:xfrm>
            <a:off x="4724400" y="0"/>
            <a:ext cx="480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762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549275" y="107951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Rules for Verification &amp; Validation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563130" y="1085274"/>
            <a:ext cx="8042275" cy="5010726"/>
          </a:xfrm>
        </p:spPr>
        <p:txBody>
          <a:bodyPr/>
          <a:lstStyle/>
          <a:p>
            <a:pPr marL="457200" indent="-457200" eaLnBrk="1" hangingPunct="1">
              <a:buFont typeface="News Gothic MT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Ensure one recorded event in the flows of the use-case description for each action/activity on the activity diagram</a:t>
            </a:r>
          </a:p>
          <a:p>
            <a:pPr marL="457200" indent="-457200" eaLnBrk="1" hangingPunct="1">
              <a:spcBef>
                <a:spcPts val="600"/>
              </a:spcBef>
              <a:buFont typeface="News Gothic MT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All objects in an activity diagram must be mentioned in an event of the use-case description</a:t>
            </a:r>
          </a:p>
          <a:p>
            <a:pPr marL="457200" indent="-457200" eaLnBrk="1" hangingPunct="1">
              <a:spcBef>
                <a:spcPts val="600"/>
              </a:spcBef>
              <a:buFont typeface="News Gothic MT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sequence of the use-case description should match the sequence in the activity diagram</a:t>
            </a:r>
          </a:p>
          <a:p>
            <a:pPr marL="457200" indent="-457200" eaLnBrk="1" hangingPunct="1">
              <a:spcBef>
                <a:spcPts val="600"/>
              </a:spcBef>
              <a:buFont typeface="News Gothic MT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One and only one description for each use-case</a:t>
            </a:r>
          </a:p>
          <a:p>
            <a:pPr marL="457200" indent="-457200" eaLnBrk="1" hangingPunct="1">
              <a:spcBef>
                <a:spcPts val="600"/>
              </a:spcBef>
              <a:buFont typeface="News Gothic MT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All actors listed in a use-case description must be shown on the use-case diagram</a:t>
            </a:r>
          </a:p>
          <a:p>
            <a:pPr marL="457200" indent="-457200" eaLnBrk="1" hangingPunct="1">
              <a:spcBef>
                <a:spcPts val="600"/>
              </a:spcBef>
              <a:buFont typeface="News Gothic MT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Stakeholders listed in the use-case description may be shown on the use-case diagram (check local policy)</a:t>
            </a:r>
          </a:p>
          <a:p>
            <a:pPr marL="457200" indent="-457200" eaLnBrk="1" hangingPunct="1">
              <a:spcBef>
                <a:spcPts val="600"/>
              </a:spcBef>
              <a:buFont typeface="News Gothic MT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All relationships in the use-case description must be depicted on the use-case diagram</a:t>
            </a:r>
          </a:p>
          <a:p>
            <a:pPr marL="457200" indent="-457200" eaLnBrk="1" hangingPunct="1">
              <a:spcBef>
                <a:spcPts val="600"/>
              </a:spcBef>
              <a:buFont typeface="News Gothic MT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All diagram-specific rules must be enforced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676400"/>
            <a:ext cx="7358063" cy="692150"/>
          </a:xfrm>
        </p:spPr>
        <p:txBody>
          <a:bodyPr/>
          <a:lstStyle/>
          <a:p>
            <a:pPr algn="ctr" eaLnBrk="1" hangingPunct="1"/>
            <a:r>
              <a:rPr lang="en-US" altLang="ko-KR" smtClean="0">
                <a:ea typeface="굴림" charset="-127"/>
              </a:rPr>
              <a:t>Use Case Modeling Pitfalls</a:t>
            </a:r>
            <a:endParaRPr lang="ko-KR" altLang="en-US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8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altLang="ko-KR" sz="3200" smtClean="0">
                <a:ea typeface="굴림" charset="-127"/>
              </a:rPr>
              <a:t>Use Case Diagram Pitfall 1</a:t>
            </a:r>
          </a:p>
        </p:txBody>
      </p:sp>
      <p:sp>
        <p:nvSpPr>
          <p:cNvPr id="327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484313"/>
            <a:ext cx="8150225" cy="1296987"/>
          </a:xfrm>
        </p:spPr>
        <p:txBody>
          <a:bodyPr/>
          <a:lstStyle/>
          <a:p>
            <a:pPr eaLnBrk="1" hangingPunct="1"/>
            <a:r>
              <a:rPr lang="en-US" altLang="ko-KR" sz="2000" smtClean="0">
                <a:ea typeface="굴림" charset="-127"/>
              </a:rPr>
              <a:t>Data Representation</a:t>
            </a:r>
          </a:p>
          <a:p>
            <a:pPr eaLnBrk="1" hangingPunct="1"/>
            <a:r>
              <a:rPr lang="en-US" altLang="ko-KR" sz="2000" smtClean="0">
                <a:ea typeface="굴림" charset="-127"/>
              </a:rPr>
              <a:t>Processing order</a:t>
            </a:r>
          </a:p>
          <a:p>
            <a:pPr eaLnBrk="1" hangingPunct="1"/>
            <a:r>
              <a:rPr lang="en-US" altLang="ko-KR" sz="2000" smtClean="0">
                <a:ea typeface="굴림" charset="-127"/>
              </a:rPr>
              <a:t>&lt;&lt;include&gt;&gt; meaning ?</a:t>
            </a:r>
          </a:p>
          <a:p>
            <a:pPr eaLnBrk="1" hangingPunct="1">
              <a:buFont typeface="Wingdings" pitchFamily="2" charset="2"/>
              <a:buNone/>
            </a:pPr>
            <a:endParaRPr lang="en-US" altLang="ko-KR" sz="2000" smtClean="0">
              <a:ea typeface="굴림" charset="-127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ko-KR" sz="2000" smtClean="0">
              <a:ea typeface="굴림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24000" y="2976563"/>
            <a:ext cx="4857750" cy="319563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452688" y="3690938"/>
            <a:ext cx="1357312" cy="500062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>
                <a:solidFill>
                  <a:srgbClr val="FFFFFF"/>
                </a:solidFill>
                <a:ea typeface="굴림" pitchFamily="50" charset="-127"/>
              </a:rPr>
              <a:t>Order</a:t>
            </a:r>
            <a:endParaRPr lang="ko-KR" altLang="en-US" sz="1400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724400" y="5334000"/>
            <a:ext cx="1357313" cy="500063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>
                <a:solidFill>
                  <a:srgbClr val="C00000"/>
                </a:solidFill>
                <a:ea typeface="굴림" pitchFamily="50" charset="-127"/>
              </a:rPr>
              <a:t>Table</a:t>
            </a:r>
            <a:endParaRPr lang="ko-KR" altLang="en-US" sz="1400">
              <a:solidFill>
                <a:srgbClr val="C00000"/>
              </a:solidFill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438400" y="4495800"/>
            <a:ext cx="1357313" cy="500063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>
                <a:solidFill>
                  <a:srgbClr val="FFFFFF"/>
                </a:solidFill>
                <a:ea typeface="굴림" pitchFamily="50" charset="-127"/>
              </a:rPr>
              <a:t>Bill</a:t>
            </a:r>
            <a:endParaRPr lang="ko-KR" altLang="en-US" sz="1400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667000" y="5334000"/>
            <a:ext cx="1357313" cy="500063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>
                <a:solidFill>
                  <a:srgbClr val="C00000"/>
                </a:solidFill>
                <a:ea typeface="굴림" pitchFamily="50" charset="-127"/>
              </a:rPr>
              <a:t>Menu</a:t>
            </a:r>
            <a:endParaRPr lang="ko-KR" altLang="en-US" sz="1400">
              <a:solidFill>
                <a:srgbClr val="C00000"/>
              </a:solidFill>
              <a:ea typeface="굴림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738688" y="4262438"/>
            <a:ext cx="1419225" cy="500062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 dirty="0"/>
              <a:t>Manage</a:t>
            </a:r>
          </a:p>
        </p:txBody>
      </p:sp>
      <p:sp>
        <p:nvSpPr>
          <p:cNvPr id="56" name="타원 55"/>
          <p:cNvSpPr/>
          <p:nvPr/>
        </p:nvSpPr>
        <p:spPr>
          <a:xfrm>
            <a:off x="4238625" y="3405188"/>
            <a:ext cx="1357313" cy="500062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 dirty="0"/>
              <a:t>Login</a:t>
            </a:r>
          </a:p>
        </p:txBody>
      </p:sp>
      <p:cxnSp>
        <p:nvCxnSpPr>
          <p:cNvPr id="57" name="직선 화살표 연결선 56"/>
          <p:cNvCxnSpPr/>
          <p:nvPr/>
        </p:nvCxnSpPr>
        <p:spPr>
          <a:xfrm rot="16200000" flipH="1">
            <a:off x="4901406" y="3991769"/>
            <a:ext cx="252413" cy="15557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1" name="TextBox 57"/>
          <p:cNvSpPr txBox="1">
            <a:spLocks noChangeArrowheads="1"/>
          </p:cNvSpPr>
          <p:nvPr/>
        </p:nvSpPr>
        <p:spPr bwMode="auto">
          <a:xfrm>
            <a:off x="5181600" y="3890963"/>
            <a:ext cx="10572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latin typeface="Tahoma" pitchFamily="34" charset="0"/>
                <a:ea typeface="굴림" charset="-127"/>
              </a:rPr>
              <a:t>&lt;&lt;include&gt;&gt;</a:t>
            </a:r>
            <a:endParaRPr lang="ko-KR" altLang="en-US" sz="1100">
              <a:latin typeface="Tahoma" pitchFamily="34" charset="0"/>
              <a:ea typeface="굴림" charset="-127"/>
            </a:endParaRPr>
          </a:p>
        </p:txBody>
      </p:sp>
      <p:grpSp>
        <p:nvGrpSpPr>
          <p:cNvPr id="32782" name="그룹 120"/>
          <p:cNvGrpSpPr>
            <a:grpSpLocks/>
          </p:cNvGrpSpPr>
          <p:nvPr/>
        </p:nvGrpSpPr>
        <p:grpSpPr bwMode="auto">
          <a:xfrm>
            <a:off x="7696200" y="3509963"/>
            <a:ext cx="533400" cy="762000"/>
            <a:chOff x="357158" y="3357562"/>
            <a:chExt cx="1000132" cy="1500198"/>
          </a:xfrm>
        </p:grpSpPr>
        <p:sp>
          <p:nvSpPr>
            <p:cNvPr id="122" name="타원 121"/>
            <p:cNvSpPr/>
            <p:nvPr/>
          </p:nvSpPr>
          <p:spPr>
            <a:xfrm>
              <a:off x="571472" y="3357562"/>
              <a:ext cx="571504" cy="571950"/>
            </a:xfrm>
            <a:prstGeom prst="ellips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solidFill>
                  <a:srgbClr val="FFFFFF"/>
                </a:solidFill>
                <a:ea typeface="굴림" pitchFamily="50" charset="-127"/>
              </a:endParaRPr>
            </a:p>
          </p:txBody>
        </p:sp>
        <p:cxnSp>
          <p:nvCxnSpPr>
            <p:cNvPr id="123" name="직선 연결선 122"/>
            <p:cNvCxnSpPr/>
            <p:nvPr/>
          </p:nvCxnSpPr>
          <p:spPr>
            <a:xfrm>
              <a:off x="357158" y="4073280"/>
              <a:ext cx="1000132" cy="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 rot="5400000" flipH="1" flipV="1">
              <a:off x="607191" y="4179545"/>
              <a:ext cx="500066" cy="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/>
            <p:nvPr/>
          </p:nvCxnSpPr>
          <p:spPr>
            <a:xfrm rot="5400000">
              <a:off x="464538" y="4465074"/>
              <a:ext cx="428182" cy="35719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 rot="16200000" flipH="1">
              <a:off x="821728" y="4465074"/>
              <a:ext cx="428182" cy="35719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2783" name="직선 연결선 127"/>
          <p:cNvCxnSpPr>
            <a:cxnSpLocks noChangeShapeType="1"/>
            <a:stCxn id="56" idx="6"/>
          </p:cNvCxnSpPr>
          <p:nvPr/>
        </p:nvCxnSpPr>
        <p:spPr bwMode="auto">
          <a:xfrm>
            <a:off x="5595938" y="3656013"/>
            <a:ext cx="1784350" cy="493712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2784" name="그룹 128"/>
          <p:cNvGrpSpPr>
            <a:grpSpLocks/>
          </p:cNvGrpSpPr>
          <p:nvPr/>
        </p:nvGrpSpPr>
        <p:grpSpPr bwMode="auto">
          <a:xfrm>
            <a:off x="395288" y="3933825"/>
            <a:ext cx="533400" cy="762000"/>
            <a:chOff x="357158" y="3357562"/>
            <a:chExt cx="1000132" cy="1500198"/>
          </a:xfrm>
        </p:grpSpPr>
        <p:sp>
          <p:nvSpPr>
            <p:cNvPr id="130" name="타원 129"/>
            <p:cNvSpPr/>
            <p:nvPr/>
          </p:nvSpPr>
          <p:spPr>
            <a:xfrm>
              <a:off x="571472" y="3357562"/>
              <a:ext cx="571504" cy="571951"/>
            </a:xfrm>
            <a:prstGeom prst="ellips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solidFill>
                  <a:srgbClr val="FFFFFF"/>
                </a:solidFill>
                <a:ea typeface="굴림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357158" y="4073282"/>
              <a:ext cx="1000132" cy="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 rot="5400000" flipH="1" flipV="1">
              <a:off x="607191" y="4179546"/>
              <a:ext cx="500066" cy="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/>
            <p:nvPr/>
          </p:nvCxnSpPr>
          <p:spPr>
            <a:xfrm rot="5400000">
              <a:off x="464538" y="4465076"/>
              <a:ext cx="428181" cy="35719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 rot="16200000" flipH="1">
              <a:off x="821728" y="4465076"/>
              <a:ext cx="428181" cy="35719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2785" name="직선 연결선 134"/>
          <p:cNvCxnSpPr>
            <a:cxnSpLocks noChangeShapeType="1"/>
          </p:cNvCxnSpPr>
          <p:nvPr/>
        </p:nvCxnSpPr>
        <p:spPr bwMode="auto">
          <a:xfrm flipV="1">
            <a:off x="1066800" y="4114800"/>
            <a:ext cx="1295400" cy="3810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직선 화살표 연결선 136"/>
          <p:cNvCxnSpPr/>
          <p:nvPr/>
        </p:nvCxnSpPr>
        <p:spPr>
          <a:xfrm rot="16200000" flipH="1">
            <a:off x="3048000" y="4343400"/>
            <a:ext cx="3048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7" name="TextBox 138"/>
          <p:cNvSpPr txBox="1">
            <a:spLocks noChangeArrowheads="1"/>
          </p:cNvSpPr>
          <p:nvPr/>
        </p:nvSpPr>
        <p:spPr bwMode="auto">
          <a:xfrm>
            <a:off x="3352800" y="4191000"/>
            <a:ext cx="10572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latin typeface="Tahoma" pitchFamily="34" charset="0"/>
                <a:ea typeface="굴림" charset="-127"/>
              </a:rPr>
              <a:t>&lt;&lt;include&gt;&gt;</a:t>
            </a:r>
            <a:endParaRPr lang="ko-KR" altLang="en-US" sz="1100">
              <a:latin typeface="Tahoma" pitchFamily="34" charset="0"/>
              <a:ea typeface="굴림" charset="-127"/>
            </a:endParaRPr>
          </a:p>
        </p:txBody>
      </p:sp>
      <p:cxnSp>
        <p:nvCxnSpPr>
          <p:cNvPr id="32788" name="직선 연결선 141"/>
          <p:cNvCxnSpPr>
            <a:cxnSpLocks noChangeShapeType="1"/>
          </p:cNvCxnSpPr>
          <p:nvPr/>
        </p:nvCxnSpPr>
        <p:spPr bwMode="auto">
          <a:xfrm>
            <a:off x="1066800" y="4648200"/>
            <a:ext cx="1447800" cy="838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9" name="직선 연결선 144"/>
          <p:cNvCxnSpPr>
            <a:cxnSpLocks noChangeShapeType="1"/>
          </p:cNvCxnSpPr>
          <p:nvPr/>
        </p:nvCxnSpPr>
        <p:spPr bwMode="auto">
          <a:xfrm flipV="1">
            <a:off x="6011863" y="4365625"/>
            <a:ext cx="1447800" cy="10668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90" name="TextBox 54"/>
          <p:cNvSpPr txBox="1">
            <a:spLocks noChangeArrowheads="1"/>
          </p:cNvSpPr>
          <p:nvPr/>
        </p:nvSpPr>
        <p:spPr bwMode="auto">
          <a:xfrm>
            <a:off x="0" y="4797425"/>
            <a:ext cx="1235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Customer</a:t>
            </a:r>
            <a:endParaRPr lang="ko-KR" altLang="en-US" sz="1600">
              <a:latin typeface="Tahoma" pitchFamily="34" charset="0"/>
              <a:ea typeface="굴림" charset="-127"/>
            </a:endParaRPr>
          </a:p>
        </p:txBody>
      </p:sp>
      <p:sp>
        <p:nvSpPr>
          <p:cNvPr id="32791" name="TextBox 54"/>
          <p:cNvSpPr txBox="1">
            <a:spLocks noChangeArrowheads="1"/>
          </p:cNvSpPr>
          <p:nvPr/>
        </p:nvSpPr>
        <p:spPr bwMode="auto">
          <a:xfrm>
            <a:off x="7380288" y="4437063"/>
            <a:ext cx="1235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Manager</a:t>
            </a:r>
            <a:endParaRPr lang="ko-KR" altLang="en-US" sz="1600">
              <a:latin typeface="Tahom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5484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altLang="ko-KR" sz="3200" smtClean="0">
                <a:ea typeface="굴림" charset="-127"/>
              </a:rPr>
              <a:t>Use Case Diagram Pitfall 2</a:t>
            </a:r>
          </a:p>
        </p:txBody>
      </p:sp>
      <p:sp>
        <p:nvSpPr>
          <p:cNvPr id="33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447800"/>
            <a:ext cx="8150225" cy="838200"/>
          </a:xfrm>
        </p:spPr>
        <p:txBody>
          <a:bodyPr/>
          <a:lstStyle/>
          <a:p>
            <a:pPr eaLnBrk="1" hangingPunct="1"/>
            <a:r>
              <a:rPr lang="en-US" altLang="ko-KR" sz="2000" smtClean="0">
                <a:ea typeface="굴림" charset="-127"/>
              </a:rPr>
              <a:t>Abstraction Level</a:t>
            </a:r>
          </a:p>
          <a:p>
            <a:pPr eaLnBrk="1" hangingPunct="1"/>
            <a:r>
              <a:rPr lang="en-US" altLang="ko-KR" sz="2000" smtClean="0">
                <a:ea typeface="굴림" charset="-127"/>
              </a:rPr>
              <a:t>System Scope</a:t>
            </a:r>
          </a:p>
          <a:p>
            <a:pPr eaLnBrk="1" hangingPunct="1">
              <a:buFont typeface="Wingdings" pitchFamily="2" charset="2"/>
              <a:buNone/>
            </a:pPr>
            <a:endParaRPr lang="en-US" altLang="ko-KR" sz="2000" smtClean="0">
              <a:ea typeface="굴림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203450" y="2636838"/>
            <a:ext cx="4857750" cy="319563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055938" y="3355975"/>
            <a:ext cx="1357312" cy="500063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>
                <a:solidFill>
                  <a:srgbClr val="FFFFFF"/>
                </a:solidFill>
                <a:ea typeface="굴림" pitchFamily="50" charset="-127"/>
              </a:rPr>
              <a:t>Order</a:t>
            </a:r>
            <a:endParaRPr lang="ko-KR" altLang="en-US" sz="1400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41650" y="4160838"/>
            <a:ext cx="1357313" cy="500062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>
                <a:solidFill>
                  <a:srgbClr val="FFFFFF"/>
                </a:solidFill>
                <a:ea typeface="굴림" pitchFamily="50" charset="-127"/>
              </a:rPr>
              <a:t>Bill</a:t>
            </a:r>
            <a:endParaRPr lang="ko-KR" altLang="en-US" sz="1400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13338" y="3927475"/>
            <a:ext cx="1419225" cy="500063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 dirty="0"/>
              <a:t>Manage</a:t>
            </a:r>
          </a:p>
        </p:txBody>
      </p:sp>
      <p:sp>
        <p:nvSpPr>
          <p:cNvPr id="11" name="타원 10"/>
          <p:cNvSpPr/>
          <p:nvPr/>
        </p:nvSpPr>
        <p:spPr>
          <a:xfrm>
            <a:off x="4932363" y="2924175"/>
            <a:ext cx="1223962" cy="500063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 dirty="0"/>
              <a:t>Login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rot="16200000" flipV="1">
            <a:off x="5423694" y="3656807"/>
            <a:ext cx="388937" cy="762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2" name="TextBox 12"/>
          <p:cNvSpPr txBox="1">
            <a:spLocks noChangeArrowheads="1"/>
          </p:cNvSpPr>
          <p:nvPr/>
        </p:nvSpPr>
        <p:spPr bwMode="auto">
          <a:xfrm>
            <a:off x="5672138" y="3595688"/>
            <a:ext cx="10572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latin typeface="Tahoma" pitchFamily="34" charset="0"/>
                <a:ea typeface="굴림" charset="-127"/>
              </a:rPr>
              <a:t>&lt;&lt;include&gt;&gt;</a:t>
            </a:r>
            <a:endParaRPr lang="ko-KR" altLang="en-US" sz="1100">
              <a:latin typeface="Tahoma" pitchFamily="34" charset="0"/>
              <a:ea typeface="굴림" charset="-127"/>
            </a:endParaRPr>
          </a:p>
        </p:txBody>
      </p:sp>
      <p:grpSp>
        <p:nvGrpSpPr>
          <p:cNvPr id="33803" name="그룹 13"/>
          <p:cNvGrpSpPr>
            <a:grpSpLocks/>
          </p:cNvGrpSpPr>
          <p:nvPr/>
        </p:nvGrpSpPr>
        <p:grpSpPr bwMode="auto">
          <a:xfrm>
            <a:off x="8070850" y="3175000"/>
            <a:ext cx="533400" cy="762000"/>
            <a:chOff x="357158" y="3357562"/>
            <a:chExt cx="1000132" cy="1500198"/>
          </a:xfrm>
        </p:grpSpPr>
        <p:sp>
          <p:nvSpPr>
            <p:cNvPr id="15" name="타원 14"/>
            <p:cNvSpPr/>
            <p:nvPr/>
          </p:nvSpPr>
          <p:spPr>
            <a:xfrm>
              <a:off x="571472" y="3357562"/>
              <a:ext cx="571504" cy="571951"/>
            </a:xfrm>
            <a:prstGeom prst="ellips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solidFill>
                  <a:srgbClr val="FFFFFF"/>
                </a:solidFill>
                <a:ea typeface="굴림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357158" y="4073282"/>
              <a:ext cx="1000132" cy="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5400000" flipH="1" flipV="1">
              <a:off x="607191" y="4179546"/>
              <a:ext cx="500066" cy="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464538" y="4465076"/>
              <a:ext cx="428181" cy="35719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rot="16200000" flipH="1">
              <a:off x="821728" y="4465076"/>
              <a:ext cx="428181" cy="35719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3804" name="직선 연결선 19"/>
          <p:cNvCxnSpPr>
            <a:cxnSpLocks noChangeShapeType="1"/>
          </p:cNvCxnSpPr>
          <p:nvPr/>
        </p:nvCxnSpPr>
        <p:spPr bwMode="auto">
          <a:xfrm flipV="1">
            <a:off x="6623050" y="3632200"/>
            <a:ext cx="1219200" cy="45243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805" name="그룹 20"/>
          <p:cNvGrpSpPr>
            <a:grpSpLocks/>
          </p:cNvGrpSpPr>
          <p:nvPr/>
        </p:nvGrpSpPr>
        <p:grpSpPr bwMode="auto">
          <a:xfrm>
            <a:off x="1136650" y="3322638"/>
            <a:ext cx="533400" cy="762000"/>
            <a:chOff x="357158" y="3357562"/>
            <a:chExt cx="1000132" cy="1500198"/>
          </a:xfrm>
        </p:grpSpPr>
        <p:sp>
          <p:nvSpPr>
            <p:cNvPr id="22" name="타원 21"/>
            <p:cNvSpPr/>
            <p:nvPr/>
          </p:nvSpPr>
          <p:spPr>
            <a:xfrm>
              <a:off x="571472" y="3357562"/>
              <a:ext cx="571504" cy="571950"/>
            </a:xfrm>
            <a:prstGeom prst="ellips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solidFill>
                  <a:srgbClr val="FFFFFF"/>
                </a:solidFill>
                <a:ea typeface="굴림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357158" y="4073280"/>
              <a:ext cx="1000132" cy="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rot="5400000" flipH="1" flipV="1">
              <a:off x="607191" y="4179545"/>
              <a:ext cx="500066" cy="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>
              <a:off x="464538" y="4465074"/>
              <a:ext cx="428182" cy="35719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rot="16200000" flipH="1">
              <a:off x="821728" y="4465074"/>
              <a:ext cx="428182" cy="35719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3806" name="직선 연결선 26"/>
          <p:cNvCxnSpPr>
            <a:cxnSpLocks noChangeShapeType="1"/>
          </p:cNvCxnSpPr>
          <p:nvPr/>
        </p:nvCxnSpPr>
        <p:spPr bwMode="auto">
          <a:xfrm flipV="1">
            <a:off x="1746250" y="3627438"/>
            <a:ext cx="1219200" cy="1524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직선 연결선 29"/>
          <p:cNvCxnSpPr>
            <a:cxnSpLocks noChangeShapeType="1"/>
            <a:endCxn id="8" idx="2"/>
          </p:cNvCxnSpPr>
          <p:nvPr/>
        </p:nvCxnSpPr>
        <p:spPr bwMode="auto">
          <a:xfrm>
            <a:off x="1670050" y="4084638"/>
            <a:ext cx="1371600" cy="327025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타원 33"/>
          <p:cNvSpPr/>
          <p:nvPr/>
        </p:nvSpPr>
        <p:spPr>
          <a:xfrm>
            <a:off x="4489450" y="4922838"/>
            <a:ext cx="990600" cy="5334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 dirty="0"/>
              <a:t>add</a:t>
            </a:r>
          </a:p>
        </p:txBody>
      </p:sp>
      <p:sp>
        <p:nvSpPr>
          <p:cNvPr id="36" name="타원 35"/>
          <p:cNvSpPr/>
          <p:nvPr/>
        </p:nvSpPr>
        <p:spPr>
          <a:xfrm>
            <a:off x="5708650" y="4922838"/>
            <a:ext cx="990600" cy="5334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 dirty="0"/>
              <a:t>del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rot="5400000">
            <a:off x="5175250" y="4465638"/>
            <a:ext cx="457200" cy="3048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rot="16200000" flipH="1">
            <a:off x="5899150" y="4579938"/>
            <a:ext cx="381000" cy="1524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812" name="그룹 45"/>
          <p:cNvGrpSpPr>
            <a:grpSpLocks/>
          </p:cNvGrpSpPr>
          <p:nvPr/>
        </p:nvGrpSpPr>
        <p:grpSpPr bwMode="auto">
          <a:xfrm>
            <a:off x="1365250" y="4922838"/>
            <a:ext cx="533400" cy="762000"/>
            <a:chOff x="357158" y="3357562"/>
            <a:chExt cx="1000132" cy="1500198"/>
          </a:xfrm>
        </p:grpSpPr>
        <p:sp>
          <p:nvSpPr>
            <p:cNvPr id="47" name="타원 46"/>
            <p:cNvSpPr/>
            <p:nvPr/>
          </p:nvSpPr>
          <p:spPr>
            <a:xfrm>
              <a:off x="571472" y="3357562"/>
              <a:ext cx="571504" cy="571950"/>
            </a:xfrm>
            <a:prstGeom prst="ellips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solidFill>
                  <a:srgbClr val="FFFFFF"/>
                </a:solidFill>
                <a:ea typeface="굴림" pitchFamily="50" charset="-127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57158" y="4073280"/>
              <a:ext cx="1000132" cy="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rot="5400000" flipH="1" flipV="1">
              <a:off x="607191" y="4179545"/>
              <a:ext cx="500066" cy="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5400000">
              <a:off x="464538" y="4465074"/>
              <a:ext cx="428182" cy="35719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rot="16200000" flipH="1">
              <a:off x="821728" y="4465074"/>
              <a:ext cx="428182" cy="357190"/>
            </a:xfrm>
            <a:prstGeom prst="line">
              <a:avLst/>
            </a:prstGeom>
            <a:ln w="2540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3813" name="직선 연결선 52"/>
          <p:cNvCxnSpPr>
            <a:cxnSpLocks noChangeShapeType="1"/>
          </p:cNvCxnSpPr>
          <p:nvPr/>
        </p:nvCxnSpPr>
        <p:spPr bwMode="auto">
          <a:xfrm flipV="1">
            <a:off x="1974850" y="4618038"/>
            <a:ext cx="1219200" cy="6858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4" name="TextBox 54"/>
          <p:cNvSpPr txBox="1">
            <a:spLocks noChangeArrowheads="1"/>
          </p:cNvSpPr>
          <p:nvPr/>
        </p:nvSpPr>
        <p:spPr bwMode="auto">
          <a:xfrm>
            <a:off x="611188" y="4149725"/>
            <a:ext cx="1235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Customer</a:t>
            </a:r>
            <a:endParaRPr lang="ko-KR" altLang="en-US" sz="1600">
              <a:latin typeface="Tahoma" pitchFamily="34" charset="0"/>
              <a:ea typeface="굴림" charset="-127"/>
            </a:endParaRPr>
          </a:p>
        </p:txBody>
      </p:sp>
      <p:sp>
        <p:nvSpPr>
          <p:cNvPr id="33815" name="TextBox 55"/>
          <p:cNvSpPr txBox="1">
            <a:spLocks noChangeArrowheads="1"/>
          </p:cNvSpPr>
          <p:nvPr/>
        </p:nvSpPr>
        <p:spPr bwMode="auto">
          <a:xfrm>
            <a:off x="1042988" y="5805488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Card Company</a:t>
            </a:r>
            <a:endParaRPr lang="ko-KR" altLang="en-US" sz="1600">
              <a:latin typeface="Tahoma" pitchFamily="34" charset="0"/>
              <a:ea typeface="굴림" charset="-127"/>
            </a:endParaRPr>
          </a:p>
        </p:txBody>
      </p:sp>
      <p:sp>
        <p:nvSpPr>
          <p:cNvPr id="33816" name="TextBox 54"/>
          <p:cNvSpPr txBox="1">
            <a:spLocks noChangeArrowheads="1"/>
          </p:cNvSpPr>
          <p:nvPr/>
        </p:nvSpPr>
        <p:spPr bwMode="auto">
          <a:xfrm>
            <a:off x="7596188" y="4221163"/>
            <a:ext cx="1235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Tahoma" pitchFamily="34" charset="0"/>
                <a:ea typeface="굴림" charset="-127"/>
              </a:rPr>
              <a:t>Manager</a:t>
            </a:r>
            <a:endParaRPr lang="ko-KR" altLang="en-US" sz="1600">
              <a:latin typeface="Tahoma" pitchFamily="34" charset="0"/>
              <a:ea typeface="굴림" charset="-127"/>
            </a:endParaRPr>
          </a:p>
        </p:txBody>
      </p:sp>
      <p:sp>
        <p:nvSpPr>
          <p:cNvPr id="33817" name="TextBox 12"/>
          <p:cNvSpPr txBox="1">
            <a:spLocks noChangeArrowheads="1"/>
          </p:cNvSpPr>
          <p:nvPr/>
        </p:nvSpPr>
        <p:spPr bwMode="auto">
          <a:xfrm>
            <a:off x="4211638" y="4508500"/>
            <a:ext cx="10572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latin typeface="Tahoma" pitchFamily="34" charset="0"/>
                <a:ea typeface="굴림" charset="-127"/>
              </a:rPr>
              <a:t>&lt;&lt;include&gt;&gt;</a:t>
            </a:r>
            <a:endParaRPr lang="ko-KR" altLang="en-US" sz="1100">
              <a:latin typeface="Tahoma" pitchFamily="34" charset="0"/>
              <a:ea typeface="굴림" charset="-127"/>
            </a:endParaRPr>
          </a:p>
        </p:txBody>
      </p:sp>
      <p:sp>
        <p:nvSpPr>
          <p:cNvPr id="33818" name="TextBox 12"/>
          <p:cNvSpPr txBox="1">
            <a:spLocks noChangeArrowheads="1"/>
          </p:cNvSpPr>
          <p:nvPr/>
        </p:nvSpPr>
        <p:spPr bwMode="auto">
          <a:xfrm>
            <a:off x="6156325" y="4508500"/>
            <a:ext cx="10572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latin typeface="Tahoma" pitchFamily="34" charset="0"/>
                <a:ea typeface="굴림" charset="-127"/>
              </a:rPr>
              <a:t>&lt;&lt;include&gt;&gt;</a:t>
            </a:r>
            <a:endParaRPr lang="ko-KR" altLang="en-US" sz="1100">
              <a:latin typeface="Tahom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5872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358900" y="1295400"/>
            <a:ext cx="6335713" cy="4876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grpSp>
        <p:nvGrpSpPr>
          <p:cNvPr id="34819" name="Group 4"/>
          <p:cNvGrpSpPr>
            <a:grpSpLocks/>
          </p:cNvGrpSpPr>
          <p:nvPr/>
        </p:nvGrpSpPr>
        <p:grpSpPr bwMode="auto">
          <a:xfrm>
            <a:off x="593725" y="1435100"/>
            <a:ext cx="360363" cy="431800"/>
            <a:chOff x="385" y="1298"/>
            <a:chExt cx="272" cy="454"/>
          </a:xfrm>
        </p:grpSpPr>
        <p:sp>
          <p:nvSpPr>
            <p:cNvPr id="34877" name="Oval 5"/>
            <p:cNvSpPr>
              <a:spLocks noChangeArrowheads="1"/>
            </p:cNvSpPr>
            <p:nvPr/>
          </p:nvSpPr>
          <p:spPr bwMode="auto">
            <a:xfrm>
              <a:off x="431" y="1298"/>
              <a:ext cx="181" cy="182"/>
            </a:xfrm>
            <a:prstGeom prst="ellipse">
              <a:avLst/>
            </a:prstGeom>
            <a:solidFill>
              <a:srgbClr val="FEE8D2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34878" name="Line 6"/>
            <p:cNvSpPr>
              <a:spLocks noChangeShapeType="1"/>
            </p:cNvSpPr>
            <p:nvPr/>
          </p:nvSpPr>
          <p:spPr bwMode="auto">
            <a:xfrm>
              <a:off x="385" y="1570"/>
              <a:ext cx="272" cy="0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9" name="Line 7"/>
            <p:cNvSpPr>
              <a:spLocks noChangeShapeType="1"/>
            </p:cNvSpPr>
            <p:nvPr/>
          </p:nvSpPr>
          <p:spPr bwMode="auto">
            <a:xfrm>
              <a:off x="521" y="1480"/>
              <a:ext cx="0" cy="1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0" name="Line 8"/>
            <p:cNvSpPr>
              <a:spLocks noChangeShapeType="1"/>
            </p:cNvSpPr>
            <p:nvPr/>
          </p:nvSpPr>
          <p:spPr bwMode="auto">
            <a:xfrm flipH="1">
              <a:off x="431" y="1616"/>
              <a:ext cx="90" cy="136"/>
            </a:xfrm>
            <a:prstGeom prst="line">
              <a:avLst/>
            </a:prstGeom>
            <a:noFill/>
            <a:ln w="25400">
              <a:solidFill>
                <a:srgbClr val="00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1" name="Line 9"/>
            <p:cNvSpPr>
              <a:spLocks noChangeShapeType="1"/>
            </p:cNvSpPr>
            <p:nvPr/>
          </p:nvSpPr>
          <p:spPr bwMode="auto">
            <a:xfrm>
              <a:off x="521" y="1616"/>
              <a:ext cx="91" cy="1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820" name="Group 10"/>
          <p:cNvGrpSpPr>
            <a:grpSpLocks/>
          </p:cNvGrpSpPr>
          <p:nvPr/>
        </p:nvGrpSpPr>
        <p:grpSpPr bwMode="auto">
          <a:xfrm>
            <a:off x="611188" y="5324475"/>
            <a:ext cx="360362" cy="431800"/>
            <a:chOff x="385" y="1298"/>
            <a:chExt cx="272" cy="454"/>
          </a:xfrm>
        </p:grpSpPr>
        <p:sp>
          <p:nvSpPr>
            <p:cNvPr id="34872" name="Oval 11"/>
            <p:cNvSpPr>
              <a:spLocks noChangeArrowheads="1"/>
            </p:cNvSpPr>
            <p:nvPr/>
          </p:nvSpPr>
          <p:spPr bwMode="auto">
            <a:xfrm>
              <a:off x="431" y="1298"/>
              <a:ext cx="181" cy="182"/>
            </a:xfrm>
            <a:prstGeom prst="ellipse">
              <a:avLst/>
            </a:prstGeom>
            <a:solidFill>
              <a:srgbClr val="FEE8D2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34873" name="Line 12"/>
            <p:cNvSpPr>
              <a:spLocks noChangeShapeType="1"/>
            </p:cNvSpPr>
            <p:nvPr/>
          </p:nvSpPr>
          <p:spPr bwMode="auto">
            <a:xfrm>
              <a:off x="385" y="1570"/>
              <a:ext cx="272" cy="0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4" name="Line 13"/>
            <p:cNvSpPr>
              <a:spLocks noChangeShapeType="1"/>
            </p:cNvSpPr>
            <p:nvPr/>
          </p:nvSpPr>
          <p:spPr bwMode="auto">
            <a:xfrm>
              <a:off x="521" y="1480"/>
              <a:ext cx="0" cy="1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5" name="Line 14"/>
            <p:cNvSpPr>
              <a:spLocks noChangeShapeType="1"/>
            </p:cNvSpPr>
            <p:nvPr/>
          </p:nvSpPr>
          <p:spPr bwMode="auto">
            <a:xfrm flipH="1">
              <a:off x="431" y="1616"/>
              <a:ext cx="90" cy="136"/>
            </a:xfrm>
            <a:prstGeom prst="line">
              <a:avLst/>
            </a:prstGeom>
            <a:noFill/>
            <a:ln w="25400">
              <a:solidFill>
                <a:srgbClr val="00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6" name="Line 15"/>
            <p:cNvSpPr>
              <a:spLocks noChangeShapeType="1"/>
            </p:cNvSpPr>
            <p:nvPr/>
          </p:nvSpPr>
          <p:spPr bwMode="auto">
            <a:xfrm>
              <a:off x="521" y="1616"/>
              <a:ext cx="91" cy="1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821" name="Group 16"/>
          <p:cNvGrpSpPr>
            <a:grpSpLocks/>
          </p:cNvGrpSpPr>
          <p:nvPr/>
        </p:nvGrpSpPr>
        <p:grpSpPr bwMode="auto">
          <a:xfrm>
            <a:off x="7983538" y="4892675"/>
            <a:ext cx="360362" cy="431800"/>
            <a:chOff x="385" y="1298"/>
            <a:chExt cx="272" cy="454"/>
          </a:xfrm>
        </p:grpSpPr>
        <p:sp>
          <p:nvSpPr>
            <p:cNvPr id="34867" name="Oval 17"/>
            <p:cNvSpPr>
              <a:spLocks noChangeArrowheads="1"/>
            </p:cNvSpPr>
            <p:nvPr/>
          </p:nvSpPr>
          <p:spPr bwMode="auto">
            <a:xfrm>
              <a:off x="431" y="1298"/>
              <a:ext cx="181" cy="182"/>
            </a:xfrm>
            <a:prstGeom prst="ellipse">
              <a:avLst/>
            </a:prstGeom>
            <a:solidFill>
              <a:srgbClr val="FEE8D2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34868" name="Line 18"/>
            <p:cNvSpPr>
              <a:spLocks noChangeShapeType="1"/>
            </p:cNvSpPr>
            <p:nvPr/>
          </p:nvSpPr>
          <p:spPr bwMode="auto">
            <a:xfrm>
              <a:off x="385" y="1570"/>
              <a:ext cx="272" cy="0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9" name="Line 19"/>
            <p:cNvSpPr>
              <a:spLocks noChangeShapeType="1"/>
            </p:cNvSpPr>
            <p:nvPr/>
          </p:nvSpPr>
          <p:spPr bwMode="auto">
            <a:xfrm>
              <a:off x="521" y="1480"/>
              <a:ext cx="0" cy="1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0" name="Line 20"/>
            <p:cNvSpPr>
              <a:spLocks noChangeShapeType="1"/>
            </p:cNvSpPr>
            <p:nvPr/>
          </p:nvSpPr>
          <p:spPr bwMode="auto">
            <a:xfrm flipH="1">
              <a:off x="431" y="1616"/>
              <a:ext cx="90" cy="136"/>
            </a:xfrm>
            <a:prstGeom prst="line">
              <a:avLst/>
            </a:prstGeom>
            <a:noFill/>
            <a:ln w="25400">
              <a:solidFill>
                <a:srgbClr val="00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1" name="Line 21"/>
            <p:cNvSpPr>
              <a:spLocks noChangeShapeType="1"/>
            </p:cNvSpPr>
            <p:nvPr/>
          </p:nvSpPr>
          <p:spPr bwMode="auto">
            <a:xfrm>
              <a:off x="521" y="1616"/>
              <a:ext cx="91" cy="1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4822" name="Text Box 22"/>
          <p:cNvSpPr txBox="1">
            <a:spLocks noChangeArrowheads="1"/>
          </p:cNvSpPr>
          <p:nvPr/>
        </p:nvSpPr>
        <p:spPr bwMode="auto">
          <a:xfrm>
            <a:off x="3519488" y="1219200"/>
            <a:ext cx="19446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100">
              <a:solidFill>
                <a:srgbClr val="FFFFFF"/>
              </a:solidFill>
              <a:latin typeface="Tahoma" pitchFamily="34" charset="0"/>
              <a:ea typeface="굴림" charset="-127"/>
            </a:endParaRPr>
          </a:p>
        </p:txBody>
      </p:sp>
      <p:sp>
        <p:nvSpPr>
          <p:cNvPr id="34823" name="Oval 23"/>
          <p:cNvSpPr>
            <a:spLocks noChangeArrowheads="1"/>
          </p:cNvSpPr>
          <p:nvPr/>
        </p:nvSpPr>
        <p:spPr bwMode="auto">
          <a:xfrm>
            <a:off x="2655888" y="1435100"/>
            <a:ext cx="1798637" cy="360363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33333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Tahoma" pitchFamily="34" charset="0"/>
                <a:ea typeface="굴림" charset="-127"/>
              </a:rPr>
              <a:t>Member Registration</a:t>
            </a:r>
          </a:p>
        </p:txBody>
      </p:sp>
      <p:sp>
        <p:nvSpPr>
          <p:cNvPr id="34824" name="Oval 24"/>
          <p:cNvSpPr>
            <a:spLocks noChangeArrowheads="1"/>
          </p:cNvSpPr>
          <p:nvPr/>
        </p:nvSpPr>
        <p:spPr bwMode="auto">
          <a:xfrm>
            <a:off x="3808413" y="2659063"/>
            <a:ext cx="1798637" cy="360362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33333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Tahoma" pitchFamily="34" charset="0"/>
                <a:ea typeface="굴림" charset="-127"/>
              </a:rPr>
              <a:t>Order electronics</a:t>
            </a:r>
          </a:p>
        </p:txBody>
      </p:sp>
      <p:sp>
        <p:nvSpPr>
          <p:cNvPr id="34825" name="Oval 25"/>
          <p:cNvSpPr>
            <a:spLocks noChangeArrowheads="1"/>
          </p:cNvSpPr>
          <p:nvPr/>
        </p:nvSpPr>
        <p:spPr bwMode="auto">
          <a:xfrm>
            <a:off x="2943225" y="3595688"/>
            <a:ext cx="1798638" cy="360362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33333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Tahoma" pitchFamily="34" charset="0"/>
                <a:ea typeface="굴림" charset="-127"/>
              </a:rPr>
              <a:t>Get Catalog</a:t>
            </a:r>
          </a:p>
        </p:txBody>
      </p:sp>
      <p:sp>
        <p:nvSpPr>
          <p:cNvPr id="34826" name="Line 26"/>
          <p:cNvSpPr>
            <a:spLocks noChangeShapeType="1"/>
          </p:cNvSpPr>
          <p:nvPr/>
        </p:nvSpPr>
        <p:spPr bwMode="auto">
          <a:xfrm flipH="1">
            <a:off x="4211638" y="3068638"/>
            <a:ext cx="288925" cy="431800"/>
          </a:xfrm>
          <a:prstGeom prst="line">
            <a:avLst/>
          </a:prstGeom>
          <a:noFill/>
          <a:ln w="28575">
            <a:solidFill>
              <a:schemeClr val="tx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7" name="Text Box 27"/>
          <p:cNvSpPr txBox="1">
            <a:spLocks noChangeArrowheads="1"/>
          </p:cNvSpPr>
          <p:nvPr/>
        </p:nvSpPr>
        <p:spPr bwMode="auto">
          <a:xfrm>
            <a:off x="3276600" y="2997200"/>
            <a:ext cx="14398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3333FF"/>
                </a:solidFill>
                <a:latin typeface="Tahoma" pitchFamily="34" charset="0"/>
                <a:ea typeface="굴림" charset="-127"/>
              </a:rPr>
              <a:t>&lt;Include&gt;</a:t>
            </a:r>
          </a:p>
        </p:txBody>
      </p:sp>
      <p:sp>
        <p:nvSpPr>
          <p:cNvPr id="34828" name="Line 28"/>
          <p:cNvSpPr>
            <a:spLocks noChangeShapeType="1"/>
          </p:cNvSpPr>
          <p:nvPr/>
        </p:nvSpPr>
        <p:spPr bwMode="auto">
          <a:xfrm flipV="1">
            <a:off x="1287463" y="1651000"/>
            <a:ext cx="1223962" cy="730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9" name="Line 29"/>
          <p:cNvSpPr>
            <a:spLocks noChangeShapeType="1"/>
          </p:cNvSpPr>
          <p:nvPr/>
        </p:nvSpPr>
        <p:spPr bwMode="auto">
          <a:xfrm>
            <a:off x="1287463" y="1795463"/>
            <a:ext cx="2520950" cy="9366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30" name="Line 30"/>
          <p:cNvSpPr>
            <a:spLocks noChangeShapeType="1"/>
          </p:cNvSpPr>
          <p:nvPr/>
        </p:nvSpPr>
        <p:spPr bwMode="auto">
          <a:xfrm>
            <a:off x="5680075" y="2876550"/>
            <a:ext cx="2232025" cy="22320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31" name="Oval 31"/>
          <p:cNvSpPr>
            <a:spLocks noChangeArrowheads="1"/>
          </p:cNvSpPr>
          <p:nvPr/>
        </p:nvSpPr>
        <p:spPr bwMode="auto">
          <a:xfrm>
            <a:off x="1719263" y="4387850"/>
            <a:ext cx="1798637" cy="360363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33333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Tahoma" pitchFamily="34" charset="0"/>
                <a:ea typeface="굴림" charset="-127"/>
              </a:rPr>
              <a:t>Members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Tahoma" pitchFamily="34" charset="0"/>
                <a:ea typeface="굴림" charset="-127"/>
              </a:rPr>
              <a:t>Management</a:t>
            </a:r>
          </a:p>
        </p:txBody>
      </p:sp>
      <p:sp>
        <p:nvSpPr>
          <p:cNvPr id="34832" name="Oval 32"/>
          <p:cNvSpPr>
            <a:spLocks noChangeArrowheads="1"/>
          </p:cNvSpPr>
          <p:nvPr/>
        </p:nvSpPr>
        <p:spPr bwMode="auto">
          <a:xfrm>
            <a:off x="2727325" y="5035550"/>
            <a:ext cx="1943100" cy="360363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33333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Tahoma" pitchFamily="34" charset="0"/>
                <a:ea typeface="굴림" charset="-127"/>
              </a:rPr>
              <a:t>Update Catalog</a:t>
            </a:r>
          </a:p>
        </p:txBody>
      </p:sp>
      <p:sp>
        <p:nvSpPr>
          <p:cNvPr id="34833" name="Line 33"/>
          <p:cNvSpPr>
            <a:spLocks noChangeShapeType="1"/>
          </p:cNvSpPr>
          <p:nvPr/>
        </p:nvSpPr>
        <p:spPr bwMode="auto">
          <a:xfrm flipV="1">
            <a:off x="1216025" y="5251450"/>
            <a:ext cx="1439863" cy="2889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34" name="Line 34"/>
          <p:cNvSpPr>
            <a:spLocks noChangeShapeType="1"/>
          </p:cNvSpPr>
          <p:nvPr/>
        </p:nvSpPr>
        <p:spPr bwMode="auto">
          <a:xfrm flipV="1">
            <a:off x="1287463" y="4748213"/>
            <a:ext cx="576262" cy="7207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35" name="Oval 35"/>
          <p:cNvSpPr>
            <a:spLocks noChangeArrowheads="1"/>
          </p:cNvSpPr>
          <p:nvPr/>
        </p:nvSpPr>
        <p:spPr bwMode="auto">
          <a:xfrm>
            <a:off x="1360488" y="3092450"/>
            <a:ext cx="1798637" cy="360363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33333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Tahoma" pitchFamily="34" charset="0"/>
                <a:ea typeface="굴림" charset="-127"/>
              </a:rPr>
              <a:t>Get Company History</a:t>
            </a:r>
          </a:p>
        </p:txBody>
      </p:sp>
      <p:sp>
        <p:nvSpPr>
          <p:cNvPr id="34836" name="Oval 36"/>
          <p:cNvSpPr>
            <a:spLocks noChangeArrowheads="1"/>
          </p:cNvSpPr>
          <p:nvPr/>
        </p:nvSpPr>
        <p:spPr bwMode="auto">
          <a:xfrm>
            <a:off x="3016250" y="1939925"/>
            <a:ext cx="1798638" cy="360363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33333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Tahoma" pitchFamily="34" charset="0"/>
                <a:ea typeface="굴림" charset="-127"/>
              </a:rPr>
              <a:t>Get Company Info</a:t>
            </a:r>
          </a:p>
        </p:txBody>
      </p:sp>
      <p:sp>
        <p:nvSpPr>
          <p:cNvPr id="34837" name="Line 37"/>
          <p:cNvSpPr>
            <a:spLocks noChangeShapeType="1"/>
          </p:cNvSpPr>
          <p:nvPr/>
        </p:nvSpPr>
        <p:spPr bwMode="auto">
          <a:xfrm>
            <a:off x="1287463" y="1724025"/>
            <a:ext cx="1655762" cy="3603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38" name="Line 38"/>
          <p:cNvSpPr>
            <a:spLocks noChangeShapeType="1"/>
          </p:cNvSpPr>
          <p:nvPr/>
        </p:nvSpPr>
        <p:spPr bwMode="auto">
          <a:xfrm>
            <a:off x="1287463" y="1795463"/>
            <a:ext cx="287337" cy="12969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39" name="Oval 39"/>
          <p:cNvSpPr>
            <a:spLocks noChangeArrowheads="1"/>
          </p:cNvSpPr>
          <p:nvPr/>
        </p:nvSpPr>
        <p:spPr bwMode="auto">
          <a:xfrm>
            <a:off x="5032375" y="4100513"/>
            <a:ext cx="1798638" cy="360362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33333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latin typeface="Tahoma" pitchFamily="34" charset="0"/>
                <a:ea typeface="굴림" charset="-127"/>
              </a:rPr>
              <a:t>User Validation</a:t>
            </a:r>
          </a:p>
        </p:txBody>
      </p:sp>
      <p:sp>
        <p:nvSpPr>
          <p:cNvPr id="34840" name="Line 40"/>
          <p:cNvSpPr>
            <a:spLocks noChangeShapeType="1"/>
          </p:cNvSpPr>
          <p:nvPr/>
        </p:nvSpPr>
        <p:spPr bwMode="auto">
          <a:xfrm>
            <a:off x="5175250" y="3092450"/>
            <a:ext cx="576263" cy="935038"/>
          </a:xfrm>
          <a:prstGeom prst="line">
            <a:avLst/>
          </a:prstGeom>
          <a:noFill/>
          <a:ln w="28575">
            <a:solidFill>
              <a:schemeClr val="tx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41" name="Line 41"/>
          <p:cNvSpPr>
            <a:spLocks noChangeShapeType="1"/>
          </p:cNvSpPr>
          <p:nvPr/>
        </p:nvSpPr>
        <p:spPr bwMode="auto">
          <a:xfrm flipV="1">
            <a:off x="4572000" y="4581525"/>
            <a:ext cx="865188" cy="504825"/>
          </a:xfrm>
          <a:prstGeom prst="line">
            <a:avLst/>
          </a:prstGeom>
          <a:noFill/>
          <a:ln w="28575">
            <a:solidFill>
              <a:schemeClr val="tx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42" name="Line 42"/>
          <p:cNvSpPr>
            <a:spLocks noChangeShapeType="1"/>
          </p:cNvSpPr>
          <p:nvPr/>
        </p:nvSpPr>
        <p:spPr bwMode="auto">
          <a:xfrm flipV="1">
            <a:off x="3663950" y="4316413"/>
            <a:ext cx="1223963" cy="215900"/>
          </a:xfrm>
          <a:prstGeom prst="line">
            <a:avLst/>
          </a:prstGeom>
          <a:noFill/>
          <a:ln w="28575">
            <a:solidFill>
              <a:schemeClr val="tx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43" name="Text Box 43"/>
          <p:cNvSpPr txBox="1">
            <a:spLocks noChangeArrowheads="1"/>
          </p:cNvSpPr>
          <p:nvPr/>
        </p:nvSpPr>
        <p:spPr bwMode="auto">
          <a:xfrm>
            <a:off x="4716463" y="3429000"/>
            <a:ext cx="14398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3333FF"/>
                </a:solidFill>
                <a:latin typeface="Tahoma" pitchFamily="34" charset="0"/>
                <a:ea typeface="굴림" charset="-127"/>
              </a:rPr>
              <a:t>&lt;Include&gt;</a:t>
            </a:r>
          </a:p>
        </p:txBody>
      </p:sp>
      <p:sp>
        <p:nvSpPr>
          <p:cNvPr id="34844" name="Text Box 44"/>
          <p:cNvSpPr txBox="1">
            <a:spLocks noChangeArrowheads="1"/>
          </p:cNvSpPr>
          <p:nvPr/>
        </p:nvSpPr>
        <p:spPr bwMode="auto">
          <a:xfrm>
            <a:off x="3663950" y="4171950"/>
            <a:ext cx="14398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3333FF"/>
                </a:solidFill>
                <a:latin typeface="Tahoma" pitchFamily="34" charset="0"/>
                <a:ea typeface="굴림" charset="-127"/>
              </a:rPr>
              <a:t>&lt;Include&gt;</a:t>
            </a:r>
          </a:p>
        </p:txBody>
      </p:sp>
      <p:sp>
        <p:nvSpPr>
          <p:cNvPr id="34845" name="Text Box 45"/>
          <p:cNvSpPr txBox="1">
            <a:spLocks noChangeArrowheads="1"/>
          </p:cNvSpPr>
          <p:nvPr/>
        </p:nvSpPr>
        <p:spPr bwMode="auto">
          <a:xfrm>
            <a:off x="3924300" y="4581525"/>
            <a:ext cx="14398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3333FF"/>
                </a:solidFill>
                <a:latin typeface="Tahoma" pitchFamily="34" charset="0"/>
                <a:ea typeface="굴림" charset="-127"/>
              </a:rPr>
              <a:t>&lt;Include&gt;</a:t>
            </a:r>
          </a:p>
        </p:txBody>
      </p:sp>
      <p:grpSp>
        <p:nvGrpSpPr>
          <p:cNvPr id="34846" name="Group 46"/>
          <p:cNvGrpSpPr>
            <a:grpSpLocks/>
          </p:cNvGrpSpPr>
          <p:nvPr/>
        </p:nvGrpSpPr>
        <p:grpSpPr bwMode="auto">
          <a:xfrm>
            <a:off x="8056563" y="1651000"/>
            <a:ext cx="360362" cy="431800"/>
            <a:chOff x="385" y="1298"/>
            <a:chExt cx="272" cy="454"/>
          </a:xfrm>
        </p:grpSpPr>
        <p:sp>
          <p:nvSpPr>
            <p:cNvPr id="34862" name="Oval 47"/>
            <p:cNvSpPr>
              <a:spLocks noChangeArrowheads="1"/>
            </p:cNvSpPr>
            <p:nvPr/>
          </p:nvSpPr>
          <p:spPr bwMode="auto">
            <a:xfrm>
              <a:off x="431" y="1298"/>
              <a:ext cx="181" cy="182"/>
            </a:xfrm>
            <a:prstGeom prst="ellipse">
              <a:avLst/>
            </a:prstGeom>
            <a:solidFill>
              <a:srgbClr val="FEE8D2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3600"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34863" name="Line 48"/>
            <p:cNvSpPr>
              <a:spLocks noChangeShapeType="1"/>
            </p:cNvSpPr>
            <p:nvPr/>
          </p:nvSpPr>
          <p:spPr bwMode="auto">
            <a:xfrm>
              <a:off x="385" y="1570"/>
              <a:ext cx="272" cy="0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4" name="Line 49"/>
            <p:cNvSpPr>
              <a:spLocks noChangeShapeType="1"/>
            </p:cNvSpPr>
            <p:nvPr/>
          </p:nvSpPr>
          <p:spPr bwMode="auto">
            <a:xfrm>
              <a:off x="521" y="1480"/>
              <a:ext cx="0" cy="1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5" name="Line 50"/>
            <p:cNvSpPr>
              <a:spLocks noChangeShapeType="1"/>
            </p:cNvSpPr>
            <p:nvPr/>
          </p:nvSpPr>
          <p:spPr bwMode="auto">
            <a:xfrm flipH="1">
              <a:off x="431" y="1616"/>
              <a:ext cx="90" cy="136"/>
            </a:xfrm>
            <a:prstGeom prst="line">
              <a:avLst/>
            </a:prstGeom>
            <a:noFill/>
            <a:ln w="25400">
              <a:solidFill>
                <a:srgbClr val="00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6" name="Line 51"/>
            <p:cNvSpPr>
              <a:spLocks noChangeShapeType="1"/>
            </p:cNvSpPr>
            <p:nvPr/>
          </p:nvSpPr>
          <p:spPr bwMode="auto">
            <a:xfrm>
              <a:off x="521" y="1616"/>
              <a:ext cx="91" cy="1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4847" name="Line 52"/>
          <p:cNvSpPr>
            <a:spLocks noChangeShapeType="1"/>
          </p:cNvSpPr>
          <p:nvPr/>
        </p:nvSpPr>
        <p:spPr bwMode="auto">
          <a:xfrm flipV="1">
            <a:off x="5680075" y="1939925"/>
            <a:ext cx="2232025" cy="863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48" name="Line 53"/>
          <p:cNvSpPr>
            <a:spLocks noChangeShapeType="1"/>
          </p:cNvSpPr>
          <p:nvPr/>
        </p:nvSpPr>
        <p:spPr bwMode="auto">
          <a:xfrm flipH="1" flipV="1">
            <a:off x="1287463" y="1795463"/>
            <a:ext cx="2347912" cy="1704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49" name="Oval 54"/>
          <p:cNvSpPr>
            <a:spLocks noChangeArrowheads="1"/>
          </p:cNvSpPr>
          <p:nvPr/>
        </p:nvSpPr>
        <p:spPr bwMode="auto">
          <a:xfrm>
            <a:off x="2800350" y="5684838"/>
            <a:ext cx="1943100" cy="360362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33333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Tahoma" pitchFamily="34" charset="0"/>
                <a:ea typeface="굴림" charset="-127"/>
              </a:rPr>
              <a:t>Update Homepage</a:t>
            </a:r>
          </a:p>
        </p:txBody>
      </p:sp>
      <p:sp>
        <p:nvSpPr>
          <p:cNvPr id="34850" name="Line 55"/>
          <p:cNvSpPr>
            <a:spLocks noChangeShapeType="1"/>
          </p:cNvSpPr>
          <p:nvPr/>
        </p:nvSpPr>
        <p:spPr bwMode="auto">
          <a:xfrm>
            <a:off x="1287463" y="5611813"/>
            <a:ext cx="1368425" cy="2159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51" name="Line 56"/>
          <p:cNvSpPr>
            <a:spLocks noChangeShapeType="1"/>
          </p:cNvSpPr>
          <p:nvPr/>
        </p:nvSpPr>
        <p:spPr bwMode="auto">
          <a:xfrm flipV="1">
            <a:off x="4787900" y="4652963"/>
            <a:ext cx="936625" cy="1150937"/>
          </a:xfrm>
          <a:prstGeom prst="line">
            <a:avLst/>
          </a:prstGeom>
          <a:noFill/>
          <a:ln w="28575">
            <a:solidFill>
              <a:schemeClr val="tx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52" name="Text Box 57"/>
          <p:cNvSpPr txBox="1">
            <a:spLocks noChangeArrowheads="1"/>
          </p:cNvSpPr>
          <p:nvPr/>
        </p:nvSpPr>
        <p:spPr bwMode="auto">
          <a:xfrm>
            <a:off x="5103813" y="5251450"/>
            <a:ext cx="14398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3333FF"/>
                </a:solidFill>
                <a:latin typeface="Tahoma" pitchFamily="34" charset="0"/>
                <a:ea typeface="굴림" charset="-127"/>
              </a:rPr>
              <a:t>&lt;Include&gt;</a:t>
            </a:r>
          </a:p>
        </p:txBody>
      </p:sp>
      <p:sp>
        <p:nvSpPr>
          <p:cNvPr id="34853" name="Text Box 58"/>
          <p:cNvSpPr txBox="1">
            <a:spLocks noChangeArrowheads="1"/>
          </p:cNvSpPr>
          <p:nvPr/>
        </p:nvSpPr>
        <p:spPr bwMode="auto">
          <a:xfrm>
            <a:off x="304800" y="1963738"/>
            <a:ext cx="936625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Visitor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Or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Buyer</a:t>
            </a:r>
          </a:p>
        </p:txBody>
      </p:sp>
      <p:sp>
        <p:nvSpPr>
          <p:cNvPr id="34854" name="Text Box 59"/>
          <p:cNvSpPr txBox="1">
            <a:spLocks noChangeArrowheads="1"/>
          </p:cNvSpPr>
          <p:nvPr/>
        </p:nvSpPr>
        <p:spPr bwMode="auto">
          <a:xfrm>
            <a:off x="34925" y="5756275"/>
            <a:ext cx="1366838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Homepage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Manager</a:t>
            </a:r>
          </a:p>
        </p:txBody>
      </p:sp>
      <p:sp>
        <p:nvSpPr>
          <p:cNvPr id="34855" name="Text Box 60"/>
          <p:cNvSpPr txBox="1">
            <a:spLocks noChangeArrowheads="1"/>
          </p:cNvSpPr>
          <p:nvPr/>
        </p:nvSpPr>
        <p:spPr bwMode="auto">
          <a:xfrm>
            <a:off x="7551738" y="2155825"/>
            <a:ext cx="136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CEO</a:t>
            </a:r>
          </a:p>
        </p:txBody>
      </p:sp>
      <p:sp>
        <p:nvSpPr>
          <p:cNvPr id="34856" name="Text Box 61"/>
          <p:cNvSpPr txBox="1">
            <a:spLocks noChangeArrowheads="1"/>
          </p:cNvSpPr>
          <p:nvPr/>
        </p:nvSpPr>
        <p:spPr bwMode="auto">
          <a:xfrm>
            <a:off x="7624763" y="5324475"/>
            <a:ext cx="136683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manufactory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Manager</a:t>
            </a:r>
          </a:p>
        </p:txBody>
      </p:sp>
      <p:sp>
        <p:nvSpPr>
          <p:cNvPr id="34857" name="Oval 62"/>
          <p:cNvSpPr>
            <a:spLocks noChangeArrowheads="1"/>
          </p:cNvSpPr>
          <p:nvPr/>
        </p:nvSpPr>
        <p:spPr bwMode="auto">
          <a:xfrm>
            <a:off x="5103813" y="1724025"/>
            <a:ext cx="1798637" cy="360363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33333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Tahoma" pitchFamily="34" charset="0"/>
                <a:ea typeface="굴림" charset="-127"/>
              </a:rPr>
              <a:t>Estimate Cost of Order</a:t>
            </a:r>
          </a:p>
        </p:txBody>
      </p:sp>
      <p:sp>
        <p:nvSpPr>
          <p:cNvPr id="34858" name="Line 63"/>
          <p:cNvSpPr>
            <a:spLocks noChangeShapeType="1"/>
          </p:cNvSpPr>
          <p:nvPr/>
        </p:nvSpPr>
        <p:spPr bwMode="auto">
          <a:xfrm flipV="1">
            <a:off x="5032375" y="2155825"/>
            <a:ext cx="431800" cy="360363"/>
          </a:xfrm>
          <a:prstGeom prst="line">
            <a:avLst/>
          </a:prstGeom>
          <a:noFill/>
          <a:ln w="28575">
            <a:solidFill>
              <a:srgbClr val="000066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59" name="Text Box 64"/>
          <p:cNvSpPr txBox="1">
            <a:spLocks noChangeArrowheads="1"/>
          </p:cNvSpPr>
          <p:nvPr/>
        </p:nvSpPr>
        <p:spPr bwMode="auto">
          <a:xfrm>
            <a:off x="5176838" y="2255838"/>
            <a:ext cx="14398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3333FF"/>
                </a:solidFill>
                <a:latin typeface="Tahoma" pitchFamily="34" charset="0"/>
                <a:ea typeface="굴림" charset="-127"/>
              </a:rPr>
              <a:t> Exclude</a:t>
            </a:r>
          </a:p>
        </p:txBody>
      </p:sp>
      <p:sp>
        <p:nvSpPr>
          <p:cNvPr id="34860" name="Text Box 68"/>
          <p:cNvSpPr txBox="1">
            <a:spLocks noChangeArrowheads="1"/>
          </p:cNvSpPr>
          <p:nvPr/>
        </p:nvSpPr>
        <p:spPr bwMode="auto">
          <a:xfrm>
            <a:off x="5895975" y="2876550"/>
            <a:ext cx="14398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rgbClr val="3333FF"/>
                </a:solidFill>
                <a:latin typeface="Tahoma" pitchFamily="34" charset="0"/>
                <a:ea typeface="굴림" charset="-127"/>
              </a:rPr>
              <a:t>&lt;Include&gt;</a:t>
            </a:r>
          </a:p>
        </p:txBody>
      </p:sp>
      <p:sp>
        <p:nvSpPr>
          <p:cNvPr id="34861" name="제목 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>
                <a:ea typeface="굴림" charset="-127"/>
              </a:rPr>
              <a:t>Use Case Diagram Pitfall 3</a:t>
            </a:r>
            <a:endParaRPr lang="ko-KR" altLang="en-US" sz="320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40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905000"/>
            <a:ext cx="7358063" cy="692150"/>
          </a:xfrm>
        </p:spPr>
        <p:txBody>
          <a:bodyPr/>
          <a:lstStyle/>
          <a:p>
            <a:pPr algn="ctr" eaLnBrk="1" hangingPunct="1"/>
            <a:r>
              <a:rPr lang="en-US" altLang="ko-KR" smtClean="0">
                <a:solidFill>
                  <a:srgbClr val="0000FF"/>
                </a:solidFill>
                <a:ea typeface="굴림" charset="-127"/>
              </a:rPr>
              <a:t>Use Case Modeling </a:t>
            </a:r>
            <a:r>
              <a:rPr lang="ko-KR" altLang="en-US" smtClean="0">
                <a:solidFill>
                  <a:srgbClr val="0000FF"/>
                </a:solidFill>
                <a:ea typeface="굴림" charset="-127"/>
              </a:rPr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0585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charset="-127"/>
              </a:rPr>
              <a:t>Use case diagram </a:t>
            </a:r>
            <a:r>
              <a:rPr lang="ko-KR" altLang="en-US" smtClean="0">
                <a:ea typeface="굴림" charset="-127"/>
              </a:rPr>
              <a:t>실습 </a:t>
            </a:r>
            <a:r>
              <a:rPr lang="en-US" altLang="ko-KR" smtClean="0">
                <a:ea typeface="굴림" charset="-127"/>
              </a:rPr>
              <a:t>I</a:t>
            </a:r>
            <a:endParaRPr lang="ko-KR" altLang="en-US" smtClean="0">
              <a:ea typeface="굴림" charset="-127"/>
            </a:endParaRPr>
          </a:p>
        </p:txBody>
      </p:sp>
      <p:graphicFrame>
        <p:nvGraphicFramePr>
          <p:cNvPr id="36867" name="Object 2"/>
          <p:cNvGraphicFramePr>
            <a:graphicFrameLocks noChangeAspect="1"/>
          </p:cNvGraphicFramePr>
          <p:nvPr/>
        </p:nvGraphicFramePr>
        <p:xfrm>
          <a:off x="1403350" y="1916113"/>
          <a:ext cx="6089650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Photo Editor Photo" r:id="rId3" imgW="8828571" imgH="6009524" progId="MSPhotoEd.3">
                  <p:embed/>
                </p:oleObj>
              </mc:Choice>
              <mc:Fallback>
                <p:oleObj name="Photo Editor Photo" r:id="rId3" imgW="8828571" imgH="6009524" progId="MSPhotoEd.3">
                  <p:embed/>
                  <p:pic>
                    <p:nvPicPr>
                      <p:cNvPr id="3686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916113"/>
                        <a:ext cx="6089650" cy="414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48363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charset="-127"/>
              </a:rPr>
              <a:t>Use case diagram </a:t>
            </a:r>
            <a:r>
              <a:rPr lang="ko-KR" altLang="en-US" smtClean="0">
                <a:ea typeface="굴림" charset="-127"/>
              </a:rPr>
              <a:t>실습 </a:t>
            </a:r>
            <a:r>
              <a:rPr lang="en-US" altLang="ko-KR" smtClean="0">
                <a:ea typeface="굴림" charset="-127"/>
              </a:rPr>
              <a:t>II</a:t>
            </a:r>
            <a:endParaRPr lang="ko-KR" altLang="en-US" smtClean="0">
              <a:ea typeface="굴림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2051050" y="1844675"/>
            <a:ext cx="5473700" cy="432117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3600">
              <a:latin typeface="Tahoma" pitchFamily="34" charset="0"/>
              <a:ea typeface="굴림" charset="-127"/>
            </a:endParaRPr>
          </a:p>
        </p:txBody>
      </p:sp>
      <p:pic>
        <p:nvPicPr>
          <p:cNvPr id="3789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591050"/>
            <a:ext cx="5619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Box 13"/>
          <p:cNvSpPr txBox="1">
            <a:spLocks noChangeArrowheads="1"/>
          </p:cNvSpPr>
          <p:nvPr/>
        </p:nvSpPr>
        <p:spPr bwMode="auto">
          <a:xfrm>
            <a:off x="827088" y="5435600"/>
            <a:ext cx="928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latin typeface="Tahoma" pitchFamily="34" charset="0"/>
                <a:ea typeface="굴림" charset="-127"/>
              </a:rPr>
              <a:t>Seller</a:t>
            </a:r>
            <a:endParaRPr lang="ko-KR" altLang="en-US" sz="2000">
              <a:latin typeface="Tahoma" pitchFamily="34" charset="0"/>
              <a:ea typeface="굴림" charset="-127"/>
            </a:endParaRPr>
          </a:p>
        </p:txBody>
      </p:sp>
      <p:pic>
        <p:nvPicPr>
          <p:cNvPr id="3789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2266950"/>
            <a:ext cx="5619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15"/>
          <p:cNvSpPr txBox="1">
            <a:spLocks noChangeArrowheads="1"/>
          </p:cNvSpPr>
          <p:nvPr/>
        </p:nvSpPr>
        <p:spPr bwMode="auto">
          <a:xfrm>
            <a:off x="808038" y="3059113"/>
            <a:ext cx="928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latin typeface="Tahoma" pitchFamily="34" charset="0"/>
                <a:ea typeface="굴림" charset="-127"/>
              </a:rPr>
              <a:t>Buyer</a:t>
            </a:r>
            <a:endParaRPr lang="ko-KR" altLang="en-US" sz="2000">
              <a:latin typeface="Tahoma" pitchFamily="34" charset="0"/>
              <a:ea typeface="굴림" charset="-127"/>
            </a:endParaRPr>
          </a:p>
        </p:txBody>
      </p:sp>
      <p:pic>
        <p:nvPicPr>
          <p:cNvPr id="3789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3141663"/>
            <a:ext cx="5619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TextBox 17"/>
          <p:cNvSpPr txBox="1">
            <a:spLocks noChangeArrowheads="1"/>
          </p:cNvSpPr>
          <p:nvPr/>
        </p:nvSpPr>
        <p:spPr bwMode="auto">
          <a:xfrm>
            <a:off x="7812088" y="5661025"/>
            <a:ext cx="1143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latin typeface="Tahoma" pitchFamily="34" charset="0"/>
                <a:ea typeface="굴림" charset="-127"/>
              </a:rPr>
              <a:t>Manager</a:t>
            </a:r>
            <a:endParaRPr lang="ko-KR" altLang="en-US" sz="2000">
              <a:latin typeface="Tahoma" pitchFamily="34" charset="0"/>
              <a:ea typeface="굴림" charset="-127"/>
            </a:endParaRPr>
          </a:p>
        </p:txBody>
      </p:sp>
      <p:pic>
        <p:nvPicPr>
          <p:cNvPr id="3789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4797425"/>
            <a:ext cx="5619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9" name="TextBox 21"/>
          <p:cNvSpPr txBox="1">
            <a:spLocks noChangeArrowheads="1"/>
          </p:cNvSpPr>
          <p:nvPr/>
        </p:nvSpPr>
        <p:spPr bwMode="auto">
          <a:xfrm>
            <a:off x="7524750" y="3860800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latin typeface="Tahoma" pitchFamily="34" charset="0"/>
                <a:ea typeface="굴림" charset="-127"/>
              </a:rPr>
              <a:t>Transporter</a:t>
            </a:r>
            <a:endParaRPr lang="ko-KR" altLang="en-US" sz="2000">
              <a:latin typeface="Tahoma" pitchFamily="34" charset="0"/>
              <a:ea typeface="굴림" charset="-127"/>
            </a:endParaRPr>
          </a:p>
        </p:txBody>
      </p:sp>
      <p:sp>
        <p:nvSpPr>
          <p:cNvPr id="13" name="타원 12"/>
          <p:cNvSpPr>
            <a:spLocks noChangeArrowheads="1"/>
          </p:cNvSpPr>
          <p:nvPr/>
        </p:nvSpPr>
        <p:spPr bwMode="auto">
          <a:xfrm>
            <a:off x="5795963" y="2781300"/>
            <a:ext cx="1404937" cy="5032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1">
                <a:solidFill>
                  <a:srgbClr val="9F9F9F"/>
                </a:solidFill>
                <a:latin typeface="Tahoma" pitchFamily="34" charset="0"/>
                <a:ea typeface="굴림" charset="-127"/>
              </a:rPr>
              <a:t>Login</a:t>
            </a:r>
            <a:endParaRPr lang="ko-KR" altLang="en-US" sz="1400" b="1">
              <a:solidFill>
                <a:srgbClr val="9F9F9F"/>
              </a:solidFill>
              <a:latin typeface="Tahoma" pitchFamily="34" charset="0"/>
              <a:ea typeface="굴림" charset="-127"/>
            </a:endParaRPr>
          </a:p>
        </p:txBody>
      </p:sp>
      <p:grpSp>
        <p:nvGrpSpPr>
          <p:cNvPr id="2" name="그룹 65"/>
          <p:cNvGrpSpPr>
            <a:grpSpLocks/>
          </p:cNvGrpSpPr>
          <p:nvPr/>
        </p:nvGrpSpPr>
        <p:grpSpPr bwMode="auto">
          <a:xfrm>
            <a:off x="1691680" y="2132856"/>
            <a:ext cx="3096219" cy="576064"/>
            <a:chOff x="2035401" y="2428868"/>
            <a:chExt cx="2903686" cy="408218"/>
          </a:xfrm>
          <a:noFill/>
        </p:grpSpPr>
        <p:sp>
          <p:nvSpPr>
            <p:cNvPr id="15" name="타원 14"/>
            <p:cNvSpPr/>
            <p:nvPr/>
          </p:nvSpPr>
          <p:spPr bwMode="auto">
            <a:xfrm>
              <a:off x="3213803" y="2428868"/>
              <a:ext cx="1725284" cy="35719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쇼핑</a:t>
              </a:r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둘러보기</a:t>
              </a:r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14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6" name="직선 화살표 연결선 32"/>
            <p:cNvCxnSpPr>
              <a:cxnSpLocks noChangeShapeType="1"/>
              <a:endCxn id="15" idx="2"/>
            </p:cNvCxnSpPr>
            <p:nvPr/>
          </p:nvCxnSpPr>
          <p:spPr bwMode="auto">
            <a:xfrm flipV="1">
              <a:off x="2035401" y="2607463"/>
              <a:ext cx="1178402" cy="229623"/>
            </a:xfrm>
            <a:prstGeom prst="straightConnector1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그룹 66"/>
          <p:cNvGrpSpPr>
            <a:grpSpLocks/>
          </p:cNvGrpSpPr>
          <p:nvPr/>
        </p:nvGrpSpPr>
        <p:grpSpPr bwMode="auto">
          <a:xfrm>
            <a:off x="1691679" y="2852934"/>
            <a:ext cx="2919625" cy="583958"/>
            <a:chOff x="2165253" y="2783350"/>
            <a:chExt cx="1956750" cy="367833"/>
          </a:xfrm>
          <a:noFill/>
        </p:grpSpPr>
        <p:sp>
          <p:nvSpPr>
            <p:cNvPr id="18" name="타원 17"/>
            <p:cNvSpPr/>
            <p:nvPr/>
          </p:nvSpPr>
          <p:spPr bwMode="auto">
            <a:xfrm>
              <a:off x="3082197" y="2857670"/>
              <a:ext cx="1039806" cy="29351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ko-KR" altLang="en-US" sz="1400" b="1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구매</a:t>
              </a:r>
              <a:endParaRPr lang="ko-KR" altLang="en-US" sz="14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9" name="직선 화살표 연결선 34"/>
            <p:cNvCxnSpPr>
              <a:cxnSpLocks noChangeShapeType="1"/>
              <a:endCxn id="18" idx="2"/>
            </p:cNvCxnSpPr>
            <p:nvPr/>
          </p:nvCxnSpPr>
          <p:spPr bwMode="auto">
            <a:xfrm>
              <a:off x="2165253" y="2783350"/>
              <a:ext cx="916943" cy="221078"/>
            </a:xfrm>
            <a:prstGeom prst="straightConnector1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5" name="그룹 70"/>
          <p:cNvGrpSpPr>
            <a:grpSpLocks/>
          </p:cNvGrpSpPr>
          <p:nvPr/>
        </p:nvGrpSpPr>
        <p:grpSpPr bwMode="auto">
          <a:xfrm>
            <a:off x="1763688" y="3933056"/>
            <a:ext cx="3368775" cy="936104"/>
            <a:chOff x="1904388" y="4857759"/>
            <a:chExt cx="2400874" cy="663368"/>
          </a:xfrm>
          <a:noFill/>
        </p:grpSpPr>
        <p:sp>
          <p:nvSpPr>
            <p:cNvPr id="21" name="타원 20"/>
            <p:cNvSpPr/>
            <p:nvPr/>
          </p:nvSpPr>
          <p:spPr bwMode="auto">
            <a:xfrm>
              <a:off x="3161582" y="4857759"/>
              <a:ext cx="1143680" cy="500075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물품배송정보확인</a:t>
              </a:r>
            </a:p>
          </p:txBody>
        </p:sp>
        <p:cxnSp>
          <p:nvCxnSpPr>
            <p:cNvPr id="22" name="직선 화살표 연결선 44"/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904388" y="5107797"/>
              <a:ext cx="1257194" cy="413330"/>
            </a:xfrm>
            <a:prstGeom prst="straightConnector1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6" name="그룹 71"/>
          <p:cNvGrpSpPr>
            <a:grpSpLocks/>
          </p:cNvGrpSpPr>
          <p:nvPr/>
        </p:nvGrpSpPr>
        <p:grpSpPr bwMode="auto">
          <a:xfrm>
            <a:off x="1763688" y="5085184"/>
            <a:ext cx="3600400" cy="712397"/>
            <a:chOff x="2384990" y="5067308"/>
            <a:chExt cx="2565126" cy="504832"/>
          </a:xfrm>
          <a:noFill/>
        </p:grpSpPr>
        <p:sp>
          <p:nvSpPr>
            <p:cNvPr id="24" name="타원 23"/>
            <p:cNvSpPr/>
            <p:nvPr/>
          </p:nvSpPr>
          <p:spPr bwMode="auto">
            <a:xfrm>
              <a:off x="3564948" y="5214948"/>
              <a:ext cx="1385168" cy="35719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물품  </a:t>
              </a:r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list 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관리</a:t>
              </a:r>
            </a:p>
          </p:txBody>
        </p:sp>
        <p:cxnSp>
          <p:nvCxnSpPr>
            <p:cNvPr id="25" name="직선 화살표 연결선 47"/>
            <p:cNvCxnSpPr>
              <a:cxnSpLocks noChangeShapeType="1"/>
              <a:endCxn id="24" idx="2"/>
            </p:cNvCxnSpPr>
            <p:nvPr/>
          </p:nvCxnSpPr>
          <p:spPr bwMode="auto">
            <a:xfrm>
              <a:off x="2384990" y="5067308"/>
              <a:ext cx="1179958" cy="326236"/>
            </a:xfrm>
            <a:prstGeom prst="straightConnector1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7" name="그룹 72"/>
          <p:cNvGrpSpPr>
            <a:grpSpLocks/>
          </p:cNvGrpSpPr>
          <p:nvPr/>
        </p:nvGrpSpPr>
        <p:grpSpPr bwMode="auto">
          <a:xfrm>
            <a:off x="4643438" y="2781300"/>
            <a:ext cx="1358900" cy="1255713"/>
            <a:chOff x="4427984" y="2781362"/>
            <a:chExt cx="1357787" cy="1254184"/>
          </a:xfrm>
        </p:grpSpPr>
        <p:cxnSp>
          <p:nvCxnSpPr>
            <p:cNvPr id="37913" name="직선 화살표 연결선 50"/>
            <p:cNvCxnSpPr>
              <a:cxnSpLocks noChangeShapeType="1"/>
              <a:stCxn id="13" idx="3"/>
            </p:cNvCxnSpPr>
            <p:nvPr/>
          </p:nvCxnSpPr>
          <p:spPr bwMode="auto">
            <a:xfrm rot="5400000">
              <a:off x="4821409" y="3071184"/>
              <a:ext cx="824387" cy="110433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sys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914" name="TextBox 53"/>
            <p:cNvSpPr txBox="1">
              <a:spLocks noChangeArrowheads="1"/>
            </p:cNvSpPr>
            <p:nvPr/>
          </p:nvSpPr>
          <p:spPr bwMode="auto">
            <a:xfrm>
              <a:off x="4427984" y="2781362"/>
              <a:ext cx="1000132" cy="26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050"/>
                </a:buClr>
                <a:buSzPct val="50000"/>
                <a:buFont typeface="Wingdings" pitchFamily="2" charset="2"/>
                <a:buChar char="±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Tahoma" pitchFamily="34" charset="0"/>
                  <a:ea typeface="굴림" charset="-127"/>
                </a:rPr>
                <a:t>&lt;&lt;include&gt;&gt;</a:t>
              </a:r>
              <a:endParaRPr lang="ko-KR" altLang="en-US" sz="1100">
                <a:latin typeface="Tahoma" pitchFamily="34" charset="0"/>
                <a:ea typeface="굴림" charset="-127"/>
              </a:endParaRPr>
            </a:p>
          </p:txBody>
        </p:sp>
      </p:grpSp>
      <p:cxnSp>
        <p:nvCxnSpPr>
          <p:cNvPr id="37906" name="직선 화살표 연결선 54"/>
          <p:cNvCxnSpPr>
            <a:cxnSpLocks noChangeShapeType="1"/>
          </p:cNvCxnSpPr>
          <p:nvPr/>
        </p:nvCxnSpPr>
        <p:spPr bwMode="auto">
          <a:xfrm rot="10800000" flipV="1">
            <a:off x="4611688" y="3068638"/>
            <a:ext cx="1112837" cy="1349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07" name="TextBox 53"/>
          <p:cNvSpPr txBox="1">
            <a:spLocks noChangeArrowheads="1"/>
          </p:cNvSpPr>
          <p:nvPr/>
        </p:nvSpPr>
        <p:spPr bwMode="auto">
          <a:xfrm>
            <a:off x="4500563" y="3429000"/>
            <a:ext cx="100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latin typeface="Tahoma" pitchFamily="34" charset="0"/>
                <a:ea typeface="굴림" charset="-127"/>
              </a:rPr>
              <a:t>&lt;&lt;include&gt;&gt;</a:t>
            </a:r>
            <a:endParaRPr lang="ko-KR" altLang="en-US" sz="1100">
              <a:latin typeface="Tahoma" pitchFamily="34" charset="0"/>
              <a:ea typeface="굴림" charset="-127"/>
            </a:endParaRPr>
          </a:p>
        </p:txBody>
      </p:sp>
      <p:cxnSp>
        <p:nvCxnSpPr>
          <p:cNvPr id="37908" name="직선 화살표 연결선 47"/>
          <p:cNvCxnSpPr>
            <a:cxnSpLocks noChangeShapeType="1"/>
          </p:cNvCxnSpPr>
          <p:nvPr/>
        </p:nvCxnSpPr>
        <p:spPr bwMode="auto">
          <a:xfrm rot="10800000" flipV="1">
            <a:off x="5364163" y="5373688"/>
            <a:ext cx="2520950" cy="1714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9" name="직선 화살표 연결선 47"/>
          <p:cNvCxnSpPr>
            <a:cxnSpLocks noChangeShapeType="1"/>
          </p:cNvCxnSpPr>
          <p:nvPr/>
        </p:nvCxnSpPr>
        <p:spPr bwMode="auto">
          <a:xfrm rot="10800000" flipV="1">
            <a:off x="5132388" y="3644900"/>
            <a:ext cx="2679700" cy="641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0" name="직선 화살표 연결선 34"/>
          <p:cNvCxnSpPr>
            <a:cxnSpLocks noChangeShapeType="1"/>
          </p:cNvCxnSpPr>
          <p:nvPr/>
        </p:nvCxnSpPr>
        <p:spPr bwMode="auto">
          <a:xfrm>
            <a:off x="1692275" y="3141663"/>
            <a:ext cx="2070100" cy="895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1" name="직선 화살표 연결선 50"/>
          <p:cNvCxnSpPr>
            <a:cxnSpLocks noChangeShapeType="1"/>
          </p:cNvCxnSpPr>
          <p:nvPr/>
        </p:nvCxnSpPr>
        <p:spPr bwMode="auto">
          <a:xfrm rot="5400000">
            <a:off x="4536282" y="3609181"/>
            <a:ext cx="1943100" cy="14398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2" name="TextBox 53"/>
          <p:cNvSpPr txBox="1">
            <a:spLocks noChangeArrowheads="1"/>
          </p:cNvSpPr>
          <p:nvPr/>
        </p:nvSpPr>
        <p:spPr bwMode="auto">
          <a:xfrm>
            <a:off x="5148263" y="4797425"/>
            <a:ext cx="100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latin typeface="Tahoma" pitchFamily="34" charset="0"/>
                <a:ea typeface="굴림" charset="-127"/>
              </a:rPr>
              <a:t>&lt;&lt;include&gt;&gt;</a:t>
            </a:r>
            <a:endParaRPr lang="ko-KR" altLang="en-US" sz="1100">
              <a:latin typeface="Tahom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16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D0428-CA8E-4801-8BB9-BE955ABC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B299722-F0C9-4356-9ED8-4203D29E1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275" y="107951"/>
            <a:ext cx="8042275" cy="55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99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charset="-127"/>
              </a:rPr>
              <a:t>Use case diagram </a:t>
            </a:r>
            <a:r>
              <a:rPr lang="ko-KR" altLang="en-US" smtClean="0">
                <a:ea typeface="굴림" charset="-127"/>
              </a:rPr>
              <a:t>실습 </a:t>
            </a:r>
            <a:r>
              <a:rPr lang="en-US" altLang="ko-KR" smtClean="0">
                <a:ea typeface="굴림" charset="-127"/>
              </a:rPr>
              <a:t>III</a:t>
            </a:r>
            <a:endParaRPr lang="ko-KR" altLang="en-US" smtClean="0">
              <a:ea typeface="굴림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97000" y="1484313"/>
            <a:ext cx="6143625" cy="496887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b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397500" y="1844675"/>
            <a:ext cx="1143000" cy="585788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시스템</a:t>
            </a:r>
            <a:endParaRPr lang="en-US" altLang="ko-KR" sz="1400" smtClean="0">
              <a:solidFill>
                <a:srgbClr val="191919"/>
              </a:solidFill>
              <a:ea typeface="굴림" charset="-127"/>
            </a:endParaRPr>
          </a:p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관리</a:t>
            </a:r>
          </a:p>
        </p:txBody>
      </p:sp>
      <p:sp>
        <p:nvSpPr>
          <p:cNvPr id="7" name="타원 6"/>
          <p:cNvSpPr/>
          <p:nvPr/>
        </p:nvSpPr>
        <p:spPr>
          <a:xfrm>
            <a:off x="2039938" y="1700213"/>
            <a:ext cx="1143000" cy="519112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화상채팅</a:t>
            </a:r>
          </a:p>
        </p:txBody>
      </p:sp>
      <p:sp>
        <p:nvSpPr>
          <p:cNvPr id="8" name="타원 7"/>
          <p:cNvSpPr/>
          <p:nvPr/>
        </p:nvSpPr>
        <p:spPr>
          <a:xfrm>
            <a:off x="2452688" y="2647950"/>
            <a:ext cx="1143000" cy="56515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채팅</a:t>
            </a:r>
          </a:p>
        </p:txBody>
      </p:sp>
      <p:sp>
        <p:nvSpPr>
          <p:cNvPr id="9" name="타원 8"/>
          <p:cNvSpPr/>
          <p:nvPr/>
        </p:nvSpPr>
        <p:spPr>
          <a:xfrm>
            <a:off x="2379663" y="3573463"/>
            <a:ext cx="1143000" cy="573087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파일전송</a:t>
            </a:r>
          </a:p>
        </p:txBody>
      </p:sp>
      <p:sp>
        <p:nvSpPr>
          <p:cNvPr id="10" name="타원 9"/>
          <p:cNvSpPr/>
          <p:nvPr/>
        </p:nvSpPr>
        <p:spPr>
          <a:xfrm>
            <a:off x="5397500" y="2852738"/>
            <a:ext cx="1143000" cy="57785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회원</a:t>
            </a:r>
            <a:endParaRPr lang="en-US" altLang="ko-KR" sz="1400" smtClean="0">
              <a:solidFill>
                <a:srgbClr val="191919"/>
              </a:solidFill>
              <a:ea typeface="굴림" charset="-127"/>
            </a:endParaRPr>
          </a:p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관리</a:t>
            </a:r>
          </a:p>
        </p:txBody>
      </p:sp>
      <p:sp>
        <p:nvSpPr>
          <p:cNvPr id="11" name="타원 10"/>
          <p:cNvSpPr/>
          <p:nvPr/>
        </p:nvSpPr>
        <p:spPr>
          <a:xfrm>
            <a:off x="4252913" y="4221163"/>
            <a:ext cx="1143000" cy="506412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로그인</a:t>
            </a:r>
          </a:p>
        </p:txBody>
      </p:sp>
      <p:sp>
        <p:nvSpPr>
          <p:cNvPr id="12" name="타원 11"/>
          <p:cNvSpPr/>
          <p:nvPr/>
        </p:nvSpPr>
        <p:spPr>
          <a:xfrm>
            <a:off x="4179888" y="5516563"/>
            <a:ext cx="1143000" cy="595312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공지하기</a:t>
            </a:r>
            <a:endParaRPr lang="en-US" altLang="ko-KR" sz="1400" smtClean="0">
              <a:solidFill>
                <a:srgbClr val="191919"/>
              </a:solidFill>
              <a:ea typeface="굴림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236788" y="4365625"/>
            <a:ext cx="1143000" cy="511175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쪽지</a:t>
            </a:r>
            <a:endParaRPr lang="en-US" altLang="ko-KR" sz="1400" smtClean="0">
              <a:solidFill>
                <a:srgbClr val="191919"/>
              </a:solidFill>
              <a:ea typeface="굴림" charset="-127"/>
            </a:endParaRPr>
          </a:p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보내기</a:t>
            </a:r>
          </a:p>
        </p:txBody>
      </p:sp>
      <p:sp>
        <p:nvSpPr>
          <p:cNvPr id="14" name="타원 13"/>
          <p:cNvSpPr/>
          <p:nvPr/>
        </p:nvSpPr>
        <p:spPr>
          <a:xfrm>
            <a:off x="2092325" y="5516563"/>
            <a:ext cx="1143000" cy="592137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친구</a:t>
            </a:r>
            <a:endParaRPr lang="en-US" altLang="ko-KR" sz="1400" smtClean="0">
              <a:solidFill>
                <a:srgbClr val="191919"/>
              </a:solidFill>
              <a:ea typeface="굴림" charset="-127"/>
            </a:endParaRPr>
          </a:p>
          <a:p>
            <a:pPr eaLnBrk="1" hangingPunct="1">
              <a:defRPr/>
            </a:pPr>
            <a:r>
              <a:rPr lang="ko-KR" altLang="en-US" sz="1400" smtClean="0">
                <a:solidFill>
                  <a:srgbClr val="191919"/>
                </a:solidFill>
                <a:ea typeface="굴림" charset="-127"/>
              </a:rPr>
              <a:t>관리</a:t>
            </a:r>
            <a:endParaRPr lang="en-US" altLang="ko-KR" sz="1400" smtClean="0">
              <a:solidFill>
                <a:srgbClr val="191919"/>
              </a:solidFill>
              <a:ea typeface="굴림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155700" y="3068638"/>
            <a:ext cx="1223963" cy="576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182688" y="3859213"/>
            <a:ext cx="1000125" cy="714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13" idx="2"/>
          </p:cNvCxnSpPr>
          <p:nvPr/>
        </p:nvCxnSpPr>
        <p:spPr>
          <a:xfrm>
            <a:off x="1228725" y="4292600"/>
            <a:ext cx="1008063" cy="3286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16200000" flipH="1">
            <a:off x="1155700" y="4724400"/>
            <a:ext cx="936625" cy="9366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rot="16200000" flipH="1">
            <a:off x="2754313" y="2362200"/>
            <a:ext cx="285750" cy="14287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16200000" flipH="1">
            <a:off x="3676650" y="2997200"/>
            <a:ext cx="1000125" cy="100012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611563" y="3787775"/>
            <a:ext cx="642937" cy="42862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3460750" y="4581525"/>
            <a:ext cx="719138" cy="698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316288" y="4930775"/>
            <a:ext cx="1081087" cy="7302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" idx="3"/>
          </p:cNvCxnSpPr>
          <p:nvPr/>
        </p:nvCxnSpPr>
        <p:spPr>
          <a:xfrm rot="5400000">
            <a:off x="4438651" y="2803525"/>
            <a:ext cx="1585912" cy="66833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rot="5400000">
            <a:off x="5218907" y="3609181"/>
            <a:ext cx="571500" cy="35718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12" idx="2"/>
          </p:cNvCxnSpPr>
          <p:nvPr/>
        </p:nvCxnSpPr>
        <p:spPr>
          <a:xfrm>
            <a:off x="1155700" y="4508500"/>
            <a:ext cx="3024188" cy="13065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rot="10800000" flipV="1">
            <a:off x="5332413" y="4149725"/>
            <a:ext cx="2376487" cy="15001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rot="16200000" flipH="1">
            <a:off x="6504781" y="2323307"/>
            <a:ext cx="1285875" cy="12144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540500" y="3287713"/>
            <a:ext cx="1143000" cy="571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070850" y="3644900"/>
            <a:ext cx="500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5400000">
            <a:off x="8143081" y="3680619"/>
            <a:ext cx="357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5400000">
            <a:off x="8142288" y="3867150"/>
            <a:ext cx="179388" cy="17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16200000" flipH="1">
            <a:off x="8321675" y="3867150"/>
            <a:ext cx="177800" cy="17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8112125" y="3073400"/>
            <a:ext cx="428625" cy="428625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74663" y="3859213"/>
            <a:ext cx="5000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5400000">
            <a:off x="545306" y="3894932"/>
            <a:ext cx="3571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rot="5400000">
            <a:off x="546100" y="4083050"/>
            <a:ext cx="179388" cy="179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16200000" flipH="1">
            <a:off x="725488" y="4083050"/>
            <a:ext cx="177800" cy="17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515938" y="3289300"/>
            <a:ext cx="428625" cy="428625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rot="5400000" flipH="1" flipV="1">
            <a:off x="1012032" y="2348706"/>
            <a:ext cx="1223962" cy="9366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951" name="TextBox 40"/>
          <p:cNvSpPr txBox="1">
            <a:spLocks noChangeArrowheads="1"/>
          </p:cNvSpPr>
          <p:nvPr/>
        </p:nvSpPr>
        <p:spPr bwMode="auto">
          <a:xfrm>
            <a:off x="468313" y="4370388"/>
            <a:ext cx="520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latin typeface="Tahoma" pitchFamily="34" charset="0"/>
                <a:ea typeface="굴림" charset="-127"/>
              </a:rPr>
              <a:t>유저</a:t>
            </a:r>
          </a:p>
        </p:txBody>
      </p:sp>
      <p:sp>
        <p:nvSpPr>
          <p:cNvPr id="38952" name="TextBox 41"/>
          <p:cNvSpPr txBox="1">
            <a:spLocks noChangeArrowheads="1"/>
          </p:cNvSpPr>
          <p:nvPr/>
        </p:nvSpPr>
        <p:spPr bwMode="auto">
          <a:xfrm>
            <a:off x="8047038" y="4221163"/>
            <a:ext cx="690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latin typeface="Tahoma" pitchFamily="34" charset="0"/>
                <a:ea typeface="굴림" charset="-127"/>
              </a:rPr>
              <a:t>관리자</a:t>
            </a:r>
          </a:p>
        </p:txBody>
      </p:sp>
      <p:sp>
        <p:nvSpPr>
          <p:cNvPr id="38953" name="TextBox 42"/>
          <p:cNvSpPr txBox="1">
            <a:spLocks noChangeArrowheads="1"/>
          </p:cNvSpPr>
          <p:nvPr/>
        </p:nvSpPr>
        <p:spPr bwMode="auto">
          <a:xfrm>
            <a:off x="3182938" y="2205038"/>
            <a:ext cx="962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Tahoma" pitchFamily="34" charset="0"/>
                <a:ea typeface="굴림" charset="-127"/>
              </a:rPr>
              <a:t>&lt;&lt;extend&gt;&gt;</a:t>
            </a:r>
            <a:endParaRPr lang="ko-KR" altLang="en-US" sz="1200">
              <a:latin typeface="Tahoma" pitchFamily="34" charset="0"/>
              <a:ea typeface="굴림" charset="-127"/>
            </a:endParaRPr>
          </a:p>
        </p:txBody>
      </p:sp>
      <p:sp>
        <p:nvSpPr>
          <p:cNvPr id="38954" name="TextBox 43"/>
          <p:cNvSpPr txBox="1">
            <a:spLocks noChangeArrowheads="1"/>
          </p:cNvSpPr>
          <p:nvPr/>
        </p:nvSpPr>
        <p:spPr bwMode="auto">
          <a:xfrm>
            <a:off x="3798888" y="2997200"/>
            <a:ext cx="1004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50000"/>
              <a:buFont typeface="Wingdings" pitchFamily="2" charset="2"/>
              <a:buChar char="±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Tahoma" pitchFamily="34" charset="0"/>
                <a:ea typeface="굴림" charset="-127"/>
              </a:rPr>
              <a:t>&lt;&lt;include&gt;&gt;</a:t>
            </a:r>
            <a:endParaRPr lang="ko-KR" altLang="en-US" sz="1200">
              <a:latin typeface="Tahom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7666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>
                <a:ea typeface="굴림" charset="-127"/>
              </a:rPr>
              <a:t>Use Case Diagram </a:t>
            </a:r>
            <a:r>
              <a:rPr lang="ko-KR" altLang="en-US" sz="3200" smtClean="0">
                <a:ea typeface="굴림" charset="-127"/>
              </a:rPr>
              <a:t>실습 </a:t>
            </a:r>
            <a:r>
              <a:rPr lang="en-US" altLang="ko-KR" sz="3200" smtClean="0">
                <a:ea typeface="굴림" charset="-127"/>
              </a:rPr>
              <a:t>IV</a:t>
            </a:r>
            <a:endParaRPr lang="ko-KR" altLang="en-US" sz="3200" smtClean="0">
              <a:ea typeface="굴림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1557338"/>
            <a:ext cx="7161212" cy="4552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248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>
                <a:ea typeface="굴림" charset="-127"/>
              </a:rPr>
              <a:t>Use Case Diagram </a:t>
            </a:r>
            <a:r>
              <a:rPr lang="ko-KR" altLang="en-US" sz="3200" smtClean="0">
                <a:ea typeface="굴림" charset="-127"/>
              </a:rPr>
              <a:t>실습</a:t>
            </a:r>
            <a:r>
              <a:rPr lang="en-US" altLang="ko-KR" sz="3200" smtClean="0">
                <a:ea typeface="굴림" charset="-127"/>
              </a:rPr>
              <a:t> V</a:t>
            </a:r>
            <a:endParaRPr lang="ko-KR" altLang="en-US" sz="3200" smtClean="0">
              <a:ea typeface="굴림" charset="-127"/>
            </a:endParaRP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803400"/>
            <a:ext cx="7953375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4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10350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Presented in this chapter: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The identification of business processes using use-case diagrams and descriptions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Modeling business processes with activity diagrams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How to 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create</a:t>
            </a:r>
            <a:r>
              <a:rPr lang="en-US" altLang="en-US" dirty="0">
                <a:ea typeface="ＭＳ Ｐゴシック" panose="020B0600070205080204" pitchFamily="34" charset="-128"/>
              </a:rPr>
              <a:t> the documentation of use-cases and use-case descriptions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How to verify and validate the business processes and functional models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893C4C-EFD8-479C-BA99-F869E7BC4E5D}">
  <ds:schemaRefs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E0E142A-C3FA-40AF-BFCC-516052C8C7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6ED6AE9-D0F7-4B0D-8AB0-7F2C30D2F7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21091</TotalTime>
  <Words>3036</Words>
  <Application>Microsoft Office PowerPoint</Application>
  <PresentationFormat>화면 슬라이드 쇼(4:3)</PresentationFormat>
  <Paragraphs>611</Paragraphs>
  <Slides>93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93</vt:i4>
      </vt:variant>
    </vt:vector>
  </HeadingPairs>
  <TitlesOfParts>
    <vt:vector size="107" baseType="lpstr">
      <vt:lpstr>ＭＳ Ｐゴシック</vt:lpstr>
      <vt:lpstr>News Gothic MT</vt:lpstr>
      <vt:lpstr>굴림</vt:lpstr>
      <vt:lpstr>바탕체</vt:lpstr>
      <vt:lpstr>Arial</vt:lpstr>
      <vt:lpstr>Calibri</vt:lpstr>
      <vt:lpstr>Tahoma</vt:lpstr>
      <vt:lpstr>Times New Roman</vt:lpstr>
      <vt:lpstr>Verdana</vt:lpstr>
      <vt:lpstr>Wingdings</vt:lpstr>
      <vt:lpstr>Wingdings 2</vt:lpstr>
      <vt:lpstr>Theme1</vt:lpstr>
      <vt:lpstr>클립</vt:lpstr>
      <vt:lpstr>Photo Editor Photo</vt:lpstr>
      <vt:lpstr>Chapter 4: Business Process and Functional Modeling</vt:lpstr>
      <vt:lpstr>Objectives</vt:lpstr>
      <vt:lpstr>Objectives</vt:lpstr>
      <vt:lpstr>Introduction</vt:lpstr>
      <vt:lpstr>UML Diagrams</vt:lpstr>
      <vt:lpstr>Introduction</vt:lpstr>
      <vt:lpstr>개발 모델</vt:lpstr>
      <vt:lpstr>PowerPoint 프레젠테이션</vt:lpstr>
      <vt:lpstr>PowerPoint 프레젠테이션</vt:lpstr>
      <vt:lpstr>Domain</vt:lpstr>
      <vt:lpstr>개념 모델을 통해 세상을 본다</vt:lpstr>
      <vt:lpstr>모델링</vt:lpstr>
      <vt:lpstr>풍동실험모델</vt:lpstr>
      <vt:lpstr>건축모델</vt:lpstr>
      <vt:lpstr>만들기 전 비교 분석</vt:lpstr>
      <vt:lpstr>AR/VR</vt:lpstr>
      <vt:lpstr>모델링</vt:lpstr>
      <vt:lpstr>PowerPoint 프레젠테이션</vt:lpstr>
      <vt:lpstr>Business Process Modeling with Activity Diagrams</vt:lpstr>
      <vt:lpstr>BPM With Activity Diagrams</vt:lpstr>
      <vt:lpstr>BPM With Activity Diagrams</vt:lpstr>
      <vt:lpstr>Activity Diagram</vt:lpstr>
      <vt:lpstr>Example of Activity Diagram</vt:lpstr>
      <vt:lpstr>Swimlanes and passing Objects</vt:lpstr>
      <vt:lpstr>Example of Swimlane</vt:lpstr>
      <vt:lpstr>Swim lanes</vt:lpstr>
      <vt:lpstr>Sample Activity Diagram</vt:lpstr>
      <vt:lpstr>Activity Diagram Example</vt:lpstr>
      <vt:lpstr>Activity Diagram Syntax</vt:lpstr>
      <vt:lpstr>Elements of an Activity Diagram</vt:lpstr>
      <vt:lpstr>Control Nodes</vt:lpstr>
      <vt:lpstr>Activity Diagram Symbols</vt:lpstr>
      <vt:lpstr>Guidelines for Activity Diagrams</vt:lpstr>
      <vt:lpstr>Creating an Activity Diagram</vt:lpstr>
      <vt:lpstr>Activity 참고자료</vt:lpstr>
      <vt:lpstr>Activity diagram</vt:lpstr>
      <vt:lpstr>Activity diagram</vt:lpstr>
      <vt:lpstr>Activity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USE-CASE Modeling</vt:lpstr>
      <vt:lpstr>Purpose of Use-Case Modeling</vt:lpstr>
      <vt:lpstr>Use Case Diagram </vt:lpstr>
      <vt:lpstr>PowerPoint 프레젠테이션</vt:lpstr>
      <vt:lpstr>What is a Use Case? </vt:lpstr>
      <vt:lpstr>Notations in Use Case Diagram</vt:lpstr>
      <vt:lpstr>What is an Actor ?  </vt:lpstr>
      <vt:lpstr>Relationships between Use Cases </vt:lpstr>
      <vt:lpstr>Business Process Identification With Use-Cases</vt:lpstr>
      <vt:lpstr>Business Process Identification With Use-Cases(Cont.)</vt:lpstr>
      <vt:lpstr>Use-Case Modeling Procedure</vt:lpstr>
      <vt:lpstr>Identifying Major Use-Cases</vt:lpstr>
      <vt:lpstr>Create a Use-Case Diagram</vt:lpstr>
      <vt:lpstr>Example Use-Case</vt:lpstr>
      <vt:lpstr>fig_05_08</vt:lpstr>
      <vt:lpstr>fig_05_09</vt:lpstr>
      <vt:lpstr>fig_05_10</vt:lpstr>
      <vt:lpstr>Use Cases</vt:lpstr>
      <vt:lpstr>Types of Use Cases</vt:lpstr>
      <vt:lpstr>Elements of a Use Case Description</vt:lpstr>
      <vt:lpstr>Use Case Writing Guidelines</vt:lpstr>
      <vt:lpstr>PowerPoint 프레젠테이션</vt:lpstr>
      <vt:lpstr>PowerPoint 프레젠테이션</vt:lpstr>
      <vt:lpstr>Creating Use-Case Descriptions</vt:lpstr>
      <vt:lpstr>Creating Use-Case Descriptions (cont.)</vt:lpstr>
      <vt:lpstr>Example Use-Case Description</vt:lpstr>
      <vt:lpstr>Verifying &amp; Validating  a Use-Case</vt:lpstr>
      <vt:lpstr>예제 프로그램</vt:lpstr>
      <vt:lpstr>단계 1, 2 : System 정의 및 Actor 추출</vt:lpstr>
      <vt:lpstr>단계 3 : Use Case 추출</vt:lpstr>
      <vt:lpstr>단계 4 : Use Case Description</vt:lpstr>
      <vt:lpstr>Elements of a Use-Case Description</vt:lpstr>
      <vt:lpstr>단계 5 : Use Case 간의 관계 설정 (1)</vt:lpstr>
      <vt:lpstr>단계 5 : Use Case 간의 관계 설정 (2)</vt:lpstr>
      <vt:lpstr>단계 5 : Use Case 간의 관계 설정 (3)</vt:lpstr>
      <vt:lpstr>Writing Effective Use-Case Descriptions</vt:lpstr>
      <vt:lpstr>PowerPoint 프레젠테이션</vt:lpstr>
      <vt:lpstr>Rules for Verification &amp; Validation</vt:lpstr>
      <vt:lpstr>Use Case Modeling Pitfalls</vt:lpstr>
      <vt:lpstr>Use Case Diagram Pitfall 1</vt:lpstr>
      <vt:lpstr>Use Case Diagram Pitfall 2</vt:lpstr>
      <vt:lpstr>Use Case Diagram Pitfall 3</vt:lpstr>
      <vt:lpstr>Use Case Modeling 예제</vt:lpstr>
      <vt:lpstr>Use case diagram 실습 I</vt:lpstr>
      <vt:lpstr>Use case diagram 실습 II</vt:lpstr>
      <vt:lpstr>Use case diagram 실습 III</vt:lpstr>
      <vt:lpstr>Use Case Diagram 실습 IV</vt:lpstr>
      <vt:lpstr>Use Case Diagram 실습 V</vt:lpstr>
      <vt:lpstr>Summary</vt:lpstr>
    </vt:vector>
  </TitlesOfParts>
  <Company>USMA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Project Selection &amp; Management</dc:title>
  <dc:creator>Fernando Maymí</dc:creator>
  <cp:lastModifiedBy>이 호경</cp:lastModifiedBy>
  <cp:revision>146</cp:revision>
  <dcterms:created xsi:type="dcterms:W3CDTF">2015-01-22T13:36:40Z</dcterms:created>
  <dcterms:modified xsi:type="dcterms:W3CDTF">2019-09-23T09:28:01Z</dcterms:modified>
</cp:coreProperties>
</file>